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4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5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6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7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8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9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0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1.xml" ContentType="application/vnd.openxmlformats-officedocument.theme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4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5.xml" ContentType="application/vnd.openxmlformats-officedocument.theme+xml"/>
  <Override PartName="/ppt/slideLayouts/slideLayout239.xml" ContentType="application/vnd.openxmlformats-officedocument.presentationml.slideLayout+xml"/>
  <Override PartName="/ppt/theme/theme26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88" r:id="rId2"/>
    <p:sldMasterId id="2147483666" r:id="rId3"/>
    <p:sldMasterId id="2147483670" r:id="rId4"/>
    <p:sldMasterId id="2147483674" r:id="rId5"/>
    <p:sldMasterId id="2147483676" r:id="rId6"/>
    <p:sldMasterId id="2147483680" r:id="rId7"/>
    <p:sldMasterId id="2147483682" r:id="rId8"/>
    <p:sldMasterId id="2147485048" r:id="rId9"/>
    <p:sldMasterId id="2147485050" r:id="rId10"/>
    <p:sldMasterId id="2147485053" r:id="rId11"/>
    <p:sldMasterId id="2147485067" r:id="rId12"/>
    <p:sldMasterId id="2147485294" r:id="rId13"/>
    <p:sldMasterId id="2147485306" r:id="rId14"/>
    <p:sldMasterId id="2147487134" r:id="rId15"/>
    <p:sldMasterId id="2147487146" r:id="rId16"/>
    <p:sldMasterId id="2147487715" r:id="rId17"/>
    <p:sldMasterId id="2147487727" r:id="rId18"/>
    <p:sldMasterId id="2147487739" r:id="rId19"/>
    <p:sldMasterId id="2147488130" r:id="rId20"/>
    <p:sldMasterId id="2147491762" r:id="rId21"/>
    <p:sldMasterId id="2147491774" r:id="rId22"/>
    <p:sldMasterId id="2147491776" r:id="rId23"/>
    <p:sldMasterId id="2147491789" r:id="rId24"/>
    <p:sldMasterId id="2147491801" r:id="rId25"/>
    <p:sldMasterId id="2147491813" r:id="rId26"/>
    <p:sldMasterId id="2147491815" r:id="rId27"/>
  </p:sldMasterIdLst>
  <p:notesMasterIdLst>
    <p:notesMasterId r:id="rId98"/>
  </p:notesMasterIdLst>
  <p:handoutMasterIdLst>
    <p:handoutMasterId r:id="rId99"/>
  </p:handoutMasterIdLst>
  <p:sldIdLst>
    <p:sldId id="301" r:id="rId28"/>
    <p:sldId id="456" r:id="rId29"/>
    <p:sldId id="457" r:id="rId30"/>
    <p:sldId id="458" r:id="rId31"/>
    <p:sldId id="459" r:id="rId32"/>
    <p:sldId id="473" r:id="rId33"/>
    <p:sldId id="474" r:id="rId34"/>
    <p:sldId id="475" r:id="rId35"/>
    <p:sldId id="463" r:id="rId36"/>
    <p:sldId id="464" r:id="rId37"/>
    <p:sldId id="465" r:id="rId38"/>
    <p:sldId id="467" r:id="rId39"/>
    <p:sldId id="434" r:id="rId40"/>
    <p:sldId id="377" r:id="rId41"/>
    <p:sldId id="378" r:id="rId42"/>
    <p:sldId id="447" r:id="rId43"/>
    <p:sldId id="472" r:id="rId44"/>
    <p:sldId id="448" r:id="rId45"/>
    <p:sldId id="394" r:id="rId46"/>
    <p:sldId id="397" r:id="rId47"/>
    <p:sldId id="395" r:id="rId48"/>
    <p:sldId id="396" r:id="rId49"/>
    <p:sldId id="272" r:id="rId50"/>
    <p:sldId id="309" r:id="rId51"/>
    <p:sldId id="476" r:id="rId52"/>
    <p:sldId id="273" r:id="rId53"/>
    <p:sldId id="455" r:id="rId54"/>
    <p:sldId id="327" r:id="rId55"/>
    <p:sldId id="399" r:id="rId56"/>
    <p:sldId id="400" r:id="rId57"/>
    <p:sldId id="346" r:id="rId58"/>
    <p:sldId id="403" r:id="rId59"/>
    <p:sldId id="470" r:id="rId60"/>
    <p:sldId id="485" r:id="rId61"/>
    <p:sldId id="471" r:id="rId62"/>
    <p:sldId id="367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450" r:id="rId71"/>
    <p:sldId id="451" r:id="rId72"/>
    <p:sldId id="449" r:id="rId73"/>
    <p:sldId id="384" r:id="rId74"/>
    <p:sldId id="373" r:id="rId75"/>
    <p:sldId id="375" r:id="rId76"/>
    <p:sldId id="483" r:id="rId77"/>
    <p:sldId id="402" r:id="rId78"/>
    <p:sldId id="406" r:id="rId79"/>
    <p:sldId id="385" r:id="rId80"/>
    <p:sldId id="477" r:id="rId81"/>
    <p:sldId id="478" r:id="rId82"/>
    <p:sldId id="405" r:id="rId83"/>
    <p:sldId id="368" r:id="rId84"/>
    <p:sldId id="479" r:id="rId85"/>
    <p:sldId id="322" r:id="rId86"/>
    <p:sldId id="480" r:id="rId87"/>
    <p:sldId id="325" r:id="rId88"/>
    <p:sldId id="326" r:id="rId89"/>
    <p:sldId id="481" r:id="rId90"/>
    <p:sldId id="482" r:id="rId91"/>
    <p:sldId id="320" r:id="rId92"/>
    <p:sldId id="321" r:id="rId93"/>
    <p:sldId id="317" r:id="rId94"/>
    <p:sldId id="333" r:id="rId95"/>
    <p:sldId id="435" r:id="rId96"/>
    <p:sldId id="484" r:id="rId9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0093"/>
    <a:srgbClr val="6E0043"/>
    <a:srgbClr val="DC0081"/>
    <a:srgbClr val="B50069"/>
    <a:srgbClr val="000000"/>
    <a:srgbClr val="006600"/>
    <a:srgbClr val="FF0000"/>
    <a:srgbClr val="FF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87356" autoAdjust="0"/>
  </p:normalViewPr>
  <p:slideViewPr>
    <p:cSldViewPr>
      <p:cViewPr varScale="1">
        <p:scale>
          <a:sx n="94" d="100"/>
          <a:sy n="94" d="100"/>
        </p:scale>
        <p:origin x="-104" y="-6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3.xml"/><Relationship Id="rId31" Type="http://schemas.openxmlformats.org/officeDocument/2006/relationships/slide" Target="slides/slide4.xml"/><Relationship Id="rId32" Type="http://schemas.openxmlformats.org/officeDocument/2006/relationships/slide" Target="slides/slide5.xml"/><Relationship Id="rId33" Type="http://schemas.openxmlformats.org/officeDocument/2006/relationships/slide" Target="slides/slide6.xml"/><Relationship Id="rId34" Type="http://schemas.openxmlformats.org/officeDocument/2006/relationships/slide" Target="slides/slide7.xml"/><Relationship Id="rId35" Type="http://schemas.openxmlformats.org/officeDocument/2006/relationships/slide" Target="slides/slide8.xml"/><Relationship Id="rId36" Type="http://schemas.openxmlformats.org/officeDocument/2006/relationships/slide" Target="slides/slide9.xml"/><Relationship Id="rId37" Type="http://schemas.openxmlformats.org/officeDocument/2006/relationships/slide" Target="slides/slide10.xml"/><Relationship Id="rId38" Type="http://schemas.openxmlformats.org/officeDocument/2006/relationships/slide" Target="slides/slide11.xml"/><Relationship Id="rId39" Type="http://schemas.openxmlformats.org/officeDocument/2006/relationships/slide" Target="slides/slide12.xml"/><Relationship Id="rId50" Type="http://schemas.openxmlformats.org/officeDocument/2006/relationships/slide" Target="slides/slide23.xml"/><Relationship Id="rId51" Type="http://schemas.openxmlformats.org/officeDocument/2006/relationships/slide" Target="slides/slide24.xml"/><Relationship Id="rId52" Type="http://schemas.openxmlformats.org/officeDocument/2006/relationships/slide" Target="slides/slide25.xml"/><Relationship Id="rId53" Type="http://schemas.openxmlformats.org/officeDocument/2006/relationships/slide" Target="slides/slide26.xml"/><Relationship Id="rId54" Type="http://schemas.openxmlformats.org/officeDocument/2006/relationships/slide" Target="slides/slide27.xml"/><Relationship Id="rId55" Type="http://schemas.openxmlformats.org/officeDocument/2006/relationships/slide" Target="slides/slide28.xml"/><Relationship Id="rId56" Type="http://schemas.openxmlformats.org/officeDocument/2006/relationships/slide" Target="slides/slide29.xml"/><Relationship Id="rId57" Type="http://schemas.openxmlformats.org/officeDocument/2006/relationships/slide" Target="slides/slide30.xml"/><Relationship Id="rId58" Type="http://schemas.openxmlformats.org/officeDocument/2006/relationships/slide" Target="slides/slide31.xml"/><Relationship Id="rId59" Type="http://schemas.openxmlformats.org/officeDocument/2006/relationships/slide" Target="slides/slide32.xml"/><Relationship Id="rId70" Type="http://schemas.openxmlformats.org/officeDocument/2006/relationships/slide" Target="slides/slide43.xml"/><Relationship Id="rId71" Type="http://schemas.openxmlformats.org/officeDocument/2006/relationships/slide" Target="slides/slide44.xml"/><Relationship Id="rId72" Type="http://schemas.openxmlformats.org/officeDocument/2006/relationships/slide" Target="slides/slide45.xml"/><Relationship Id="rId73" Type="http://schemas.openxmlformats.org/officeDocument/2006/relationships/slide" Target="slides/slide46.xml"/><Relationship Id="rId74" Type="http://schemas.openxmlformats.org/officeDocument/2006/relationships/slide" Target="slides/slide47.xml"/><Relationship Id="rId75" Type="http://schemas.openxmlformats.org/officeDocument/2006/relationships/slide" Target="slides/slide48.xml"/><Relationship Id="rId76" Type="http://schemas.openxmlformats.org/officeDocument/2006/relationships/slide" Target="slides/slide49.xml"/><Relationship Id="rId77" Type="http://schemas.openxmlformats.org/officeDocument/2006/relationships/slide" Target="slides/slide50.xml"/><Relationship Id="rId78" Type="http://schemas.openxmlformats.org/officeDocument/2006/relationships/slide" Target="slides/slide51.xml"/><Relationship Id="rId79" Type="http://schemas.openxmlformats.org/officeDocument/2006/relationships/slide" Target="slides/slide52.xml"/><Relationship Id="rId90" Type="http://schemas.openxmlformats.org/officeDocument/2006/relationships/slide" Target="slides/slide63.xml"/><Relationship Id="rId91" Type="http://schemas.openxmlformats.org/officeDocument/2006/relationships/slide" Target="slides/slide64.xml"/><Relationship Id="rId92" Type="http://schemas.openxmlformats.org/officeDocument/2006/relationships/slide" Target="slides/slide65.xml"/><Relationship Id="rId93" Type="http://schemas.openxmlformats.org/officeDocument/2006/relationships/slide" Target="slides/slide66.xml"/><Relationship Id="rId94" Type="http://schemas.openxmlformats.org/officeDocument/2006/relationships/slide" Target="slides/slide67.xml"/><Relationship Id="rId95" Type="http://schemas.openxmlformats.org/officeDocument/2006/relationships/slide" Target="slides/slide68.xml"/><Relationship Id="rId96" Type="http://schemas.openxmlformats.org/officeDocument/2006/relationships/slide" Target="slides/slide69.xml"/><Relationship Id="rId97" Type="http://schemas.openxmlformats.org/officeDocument/2006/relationships/slide" Target="slides/slide70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" Target="slides/slide1.xml"/><Relationship Id="rId29" Type="http://schemas.openxmlformats.org/officeDocument/2006/relationships/slide" Target="slides/slide2.xml"/><Relationship Id="rId40" Type="http://schemas.openxmlformats.org/officeDocument/2006/relationships/slide" Target="slides/slide13.xml"/><Relationship Id="rId41" Type="http://schemas.openxmlformats.org/officeDocument/2006/relationships/slide" Target="slides/slide14.xml"/><Relationship Id="rId42" Type="http://schemas.openxmlformats.org/officeDocument/2006/relationships/slide" Target="slides/slide15.xml"/><Relationship Id="rId43" Type="http://schemas.openxmlformats.org/officeDocument/2006/relationships/slide" Target="slides/slide16.xml"/><Relationship Id="rId44" Type="http://schemas.openxmlformats.org/officeDocument/2006/relationships/slide" Target="slides/slide17.xml"/><Relationship Id="rId45" Type="http://schemas.openxmlformats.org/officeDocument/2006/relationships/slide" Target="slides/slide18.xml"/><Relationship Id="rId46" Type="http://schemas.openxmlformats.org/officeDocument/2006/relationships/slide" Target="slides/slide19.xml"/><Relationship Id="rId47" Type="http://schemas.openxmlformats.org/officeDocument/2006/relationships/slide" Target="slides/slide20.xml"/><Relationship Id="rId48" Type="http://schemas.openxmlformats.org/officeDocument/2006/relationships/slide" Target="slides/slide21.xml"/><Relationship Id="rId49" Type="http://schemas.openxmlformats.org/officeDocument/2006/relationships/slide" Target="slides/slide22.xml"/><Relationship Id="rId60" Type="http://schemas.openxmlformats.org/officeDocument/2006/relationships/slide" Target="slides/slide33.xml"/><Relationship Id="rId61" Type="http://schemas.openxmlformats.org/officeDocument/2006/relationships/slide" Target="slides/slide34.xml"/><Relationship Id="rId62" Type="http://schemas.openxmlformats.org/officeDocument/2006/relationships/slide" Target="slides/slide35.xml"/><Relationship Id="rId63" Type="http://schemas.openxmlformats.org/officeDocument/2006/relationships/slide" Target="slides/slide36.xml"/><Relationship Id="rId64" Type="http://schemas.openxmlformats.org/officeDocument/2006/relationships/slide" Target="slides/slide37.xml"/><Relationship Id="rId65" Type="http://schemas.openxmlformats.org/officeDocument/2006/relationships/slide" Target="slides/slide38.xml"/><Relationship Id="rId66" Type="http://schemas.openxmlformats.org/officeDocument/2006/relationships/slide" Target="slides/slide39.xml"/><Relationship Id="rId67" Type="http://schemas.openxmlformats.org/officeDocument/2006/relationships/slide" Target="slides/slide40.xml"/><Relationship Id="rId68" Type="http://schemas.openxmlformats.org/officeDocument/2006/relationships/slide" Target="slides/slide41.xml"/><Relationship Id="rId69" Type="http://schemas.openxmlformats.org/officeDocument/2006/relationships/slide" Target="slides/slide42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53.xml"/><Relationship Id="rId81" Type="http://schemas.openxmlformats.org/officeDocument/2006/relationships/slide" Target="slides/slide54.xml"/><Relationship Id="rId82" Type="http://schemas.openxmlformats.org/officeDocument/2006/relationships/slide" Target="slides/slide55.xml"/><Relationship Id="rId83" Type="http://schemas.openxmlformats.org/officeDocument/2006/relationships/slide" Target="slides/slide56.xml"/><Relationship Id="rId84" Type="http://schemas.openxmlformats.org/officeDocument/2006/relationships/slide" Target="slides/slide57.xml"/><Relationship Id="rId85" Type="http://schemas.openxmlformats.org/officeDocument/2006/relationships/slide" Target="slides/slide58.xml"/><Relationship Id="rId86" Type="http://schemas.openxmlformats.org/officeDocument/2006/relationships/slide" Target="slides/slide59.xml"/><Relationship Id="rId87" Type="http://schemas.openxmlformats.org/officeDocument/2006/relationships/slide" Target="slides/slide60.xml"/><Relationship Id="rId88" Type="http://schemas.openxmlformats.org/officeDocument/2006/relationships/slide" Target="slides/slide61.xml"/><Relationship Id="rId89" Type="http://schemas.openxmlformats.org/officeDocument/2006/relationships/slide" Target="slides/slide6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86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737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80828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9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2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0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29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5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7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1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5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973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CD10823-1B07-3A4A-A7CC-13E559925CD8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5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49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2EA2CD-4552-7B47-B469-6D6732E2203F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CAE45DC-D761-2A46-9933-417A331D483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Von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1997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bis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Juli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2014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hatte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ich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das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Vorrecht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, von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Gott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dazu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berufen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zu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sein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Pastoren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in 12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weiteren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Ländern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auf 53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Reisen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auszubilden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. Auf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diesen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53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Reisen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fand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der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Unterricht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im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Team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mit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amerikanischen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Pastoren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statt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D350347-74EE-2C4A-A036-FBC9D75484A4}" type="slidenum">
              <a:rPr lang="en-US" sz="1200">
                <a:solidFill>
                  <a:srgbClr val="000000"/>
                </a:solidFill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95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Dank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Übersetzung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durch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Studenten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sind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nun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Bibelunterrichtsunterlagen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—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hauptsächlich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auf PowerPoint—in 40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Sprachen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erhältlich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!  Der Lehrer muss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nur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auf die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Datei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klicken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, und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sie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wird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kostenlos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heruntergeladen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für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das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Unterrichten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der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Bibel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und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anderer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Themen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61D3E7-A204-3E4F-82C8-771EC3CD43A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64CC17-D1D2-E749-BA9E-2F23FFAAA5F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1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895CB2-6274-D34D-9FAE-D22FA220FB5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3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CA91D0-28D6-7E46-A78E-2A9F449F93E7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5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E8082C-C124-B647-868A-0719AC898569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F0688C-4339-5149-999B-DE01BA0CD2DF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7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3A326A-5A51-5C41-A321-65CAEA52FDE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9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043321-DBB5-034C-AB00-5D14C451300A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21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C6F92D-6A27-694F-B2FD-68092C2B4C2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23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C6F92D-6A27-694F-B2FD-68092C2B4C2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23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C6F92D-6A27-694F-B2FD-68092C2B4C2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23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69128B-0CCD-7C40-94E4-9D1912D3E11A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2598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67DD87-EDA5-8D45-B4A3-A1A234F660F8}" type="slidenum">
              <a:rPr lang="en-US" sz="1200">
                <a:solidFill>
                  <a:srgbClr val="000000"/>
                </a:solidFill>
              </a:rPr>
              <a:pPr/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934FEA-AFFE-E640-9F51-E63EF094AC7E}" type="slidenum">
              <a:rPr lang="en-US" sz="1200">
                <a:solidFill>
                  <a:srgbClr val="000000"/>
                </a:solidFill>
              </a:rPr>
              <a:pPr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E0A2562-8BCC-FB4F-8098-32B23EB3D51F}" type="slidenum">
              <a:rPr lang="en-US" sz="1200">
                <a:solidFill>
                  <a:prstClr val="black"/>
                </a:solidFill>
              </a:rPr>
              <a:pPr eaLnBrk="1" hangingPunct="1"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2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352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583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40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2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4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6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8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F2D26F-53F7-5543-88A1-D7C533BB96B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63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2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5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500E1F-A8DB-E84B-A394-1842FFE3BE7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7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597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18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C4E579-881B-BE49-8AD3-A62B4A4663F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3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ja-JP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Als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Professor </a:t>
            </a:r>
            <a:r>
              <a:rPr lang="en-US" altLang="ja-JP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unterrichte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ich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mit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30 </a:t>
            </a:r>
            <a:r>
              <a:rPr lang="en-US" altLang="ja-JP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weiteren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Dozenten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an der </a:t>
            </a:r>
            <a:r>
              <a:rPr lang="en-US" altLang="ja-JP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grössten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Bibelschule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altLang="ja-JP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Singapur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ja-JP" baseline="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dem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Singapore Bible College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FD7222-5069-4A47-AED8-6A6E9BF4E05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de-CH" noProof="1" smtClean="0">
                <a:latin typeface="Times New Roman" charset="0"/>
                <a:ea typeface="ＭＳ Ｐゴシック" charset="0"/>
                <a:cs typeface="ＭＳ Ｐゴシック" charset="0"/>
              </a:rPr>
              <a:t>Ich darf den zukünftigen Leitern jedes Buch der Bibel im Überblick unterrichten, zusätzlich auch den Hintergrund des AT und NT, drei Theologiegebiete, und wie man predigt.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RICK: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geholfen</a:t>
            </a:r>
            <a:r>
              <a:rPr lang="en-US" baseline="0" dirty="0" smtClean="0"/>
              <a:t>, die Crossroads International Church, </a:t>
            </a:r>
            <a:r>
              <a:rPr lang="en-US" baseline="0" dirty="0" err="1" smtClean="0"/>
              <a:t>eine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Gemeinde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Jahr</a:t>
            </a:r>
            <a:r>
              <a:rPr lang="en-US" baseline="0" dirty="0" smtClean="0"/>
              <a:t> 2006 ins </a:t>
            </a:r>
            <a:r>
              <a:rPr lang="en-US" baseline="0" dirty="0" err="1" smtClean="0"/>
              <a:t>Leben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rufen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Pastor-Lehrer.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2EE9737-6921-3644-8713-1FFB39A57F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80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E527C0F-2D89-DB4F-8241-A31ED01A0222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Im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März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2015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stammten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die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Leute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in der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Gemeinde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aus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12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verschiedenen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Ländern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aus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aller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Welt.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Holland (Desiree),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Frankreich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Valentin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Italien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(Nino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Iager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Indien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(Cynthia,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Athan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Chanchan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Korea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Jieun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Libanon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Mher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&amp; Liana), Myanmar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Raymond), USA (Miriam),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Philippinen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(Paolo),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Singapur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Albina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Neuseeland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(Matt &amp; Julie), Zimbabwe (Memory)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Freeform 9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Freeform 11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01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106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7B614E3-70B0-BD44-8D3B-566EF8D7A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5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83262-B51A-C147-BE16-FB3951079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6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F4F5-6EB7-1046-B89A-CB3D948FE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104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5A902-DE53-2943-8A72-A2E488159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633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DB614-10C7-4D44-8412-C6D37C4C0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022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D8257-30A7-B549-93F1-EE9A4CD90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507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C05E-C626-4A42-8089-C7295ECB4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645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505200"/>
            <a:ext cx="4419600" cy="2286000"/>
          </a:xfrm>
        </p:spPr>
        <p:txBody>
          <a:bodyPr/>
          <a:lstStyle>
            <a:lvl1pPr marL="0" indent="0" algn="r">
              <a:buFont typeface="Monotype Sort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A2623-EE7D-234E-91B9-FA0DBF2E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87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3FD0-009A-7F4A-BAB2-851A0DD6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17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84F89-8146-8744-94FB-AC7AFF177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589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276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981200"/>
            <a:ext cx="3276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F8D4C-D76E-5140-AD14-E699DD8E1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10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D2401-7D15-3841-818B-1BB4B4179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6A4A-F6ED-1D4B-BD90-73DD345DF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503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5CD6E-6135-6B40-B69B-DB43E52B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449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60CCE-4D90-5F46-8E11-C295BE536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251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4B00F-E3BA-4944-BB83-DCBA03CB7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442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888B-9B99-714B-8776-CFFD32922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845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00A9F-B19B-8D49-B7A4-225EC793C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239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A00C-991B-3644-8560-99FBEA2A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483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772400" cy="1219200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871C2-C67E-254B-AEA0-8E9E05A89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42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073EC-2376-B844-8571-43969FE9E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70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0D2AF-3DE3-5943-A80C-61C7DA730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20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349A8-E6CC-FD43-92D1-B917293C9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26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7A0F2-21E4-4144-82B3-B5C57A8A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964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31823-0E00-0F4F-91AA-447A65EEC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894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D5744-442D-D54A-9611-485BC782C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743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F949-1371-3145-885B-ADB3F9BBF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375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B60EE-9BEB-9245-BF95-6C23748A2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89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F1FE4-49A5-394F-BECE-DE1D9E923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47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DDC4-7646-944D-82A5-BBACC4E7B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310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B023B-312D-E041-A48B-6C2BE3BDD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981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68FF24F-5924-1D42-BEBE-0649DD5DC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72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96D5530-6BC4-004C-8F79-92E2A1586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97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EC55121-9AFE-3A4D-922C-70290CAC0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55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3D040-C79A-E648-B2E9-BA4DE0A1A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7058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42DC0F1-0CAA-8246-B582-D85B2AD8F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902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D69FBD2-5B74-D147-A3F9-1706D6E7E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791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E03AD8A-BF90-8B43-BE56-34FD3E48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25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3BC4758-E3EA-5F48-932A-3408A9D83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932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63A5B01-2018-ED46-8BCC-76F30D58F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235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6585301-4E02-0D48-86EA-9B38BC48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56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0BDBE6C-CD6F-9B4E-9405-A57044D56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259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4934331-C033-C64D-9FB5-35259F62B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967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E98A0-52C5-1143-884A-460F46BDF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1069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B46E8-6940-8544-803A-C0EB3F2E1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0867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973E-6FE7-4945-BB18-27A7E0F1A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405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0E5A3-29F7-8E48-9BBB-42F8750C4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25838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B290-B4BA-AA4E-8B3E-A90607B87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96949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5EB0-2EE2-D14D-9AB7-440AC3E9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25207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E974D-77CE-B047-B2C8-6D405D2F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64078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DAF57-5F90-9848-BCCA-F74244BED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51908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635A0-661D-8B4C-8CED-8336DC350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90648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06B23-E6BF-2B48-8B89-36035A0EF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8483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ED638-9A97-2447-8899-B363607AD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37329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3E03-232F-C743-85FA-685C6CC19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43204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1023D-8EF5-7640-8C6D-D6E66C763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159AC-89AC-9B4D-ADC5-557FD8AAF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549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F6D60-5386-0148-80CC-6C5DB977D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520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0473-D5CC-194F-A141-E45B01320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866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E899-259B-0D45-851C-DC3B008B1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682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281D5-38AB-8242-9486-0D82857C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79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DD065-4406-9C47-A4A3-FADCDDDD7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919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C1C26-5BDF-DE43-878E-2ACCABAA2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478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6D4B1-6DBE-4741-86F2-472A437DB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418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4FD98-B97E-A045-848A-CFE31AF76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57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67C79-A6D0-6746-9D89-A228969FA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136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F3E27-89F9-3249-B34A-83D504295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7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FC40-5DB2-1142-A118-319D66170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140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A13F-0B5A-7B49-8D33-1B33A187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710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CF4C7-2FA1-A345-A0C2-13DFFAB73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971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AAD00-3C33-1343-A6FA-3AF97F05D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525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C47BC-9EFE-A044-85AA-C52BBB5FA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36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484B6-AA84-2243-B241-E02E53A76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835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19247-C460-004E-8415-AD2EC98C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93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81962-E0C5-1742-80AF-6B27EF1B8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740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C8227-0769-524C-8343-2664F2937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483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C8D5E-5147-6546-AC05-CDE444DA5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469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2E3B-CA14-0248-B51D-F38CC674D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1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C4D8-3033-5540-9D3C-579245A30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3090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6875A-8F24-4140-87B2-7C6C02501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203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0EA59F5E-EBDC-3F4A-815F-4E30177DC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07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D2E412B4-BFA4-1A4B-B8BA-A4744FC27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288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76899376-E254-F94F-A211-2B0651211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40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A0FDA498-63E0-2646-B3FF-6238BDA2D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646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12CAE9F6-B327-B44F-AC6D-C76280CE8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87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7A69A3D8-601B-6E44-8225-3A6CEFBDE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67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FEADEBD5-7A1E-D64D-A9B3-A559C91B6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17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2E8B60AE-63B9-0D44-A631-B724B4C4A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416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38EB28C4-C615-CE4E-A3A7-45141C092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62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990E-5C00-D54F-945E-B25E0D38D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1460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467BA10D-4F15-144D-88F6-8E6616937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791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50B4BEA7-A145-4645-809D-EF376A1B4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473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26C9826-F846-FD4A-876D-970774BBF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481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DCC325F-730A-B146-9A70-2871FDAC4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4353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53243F5-50BD-E24B-879F-1288BFBD3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873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92ED80-A4C2-8445-916F-CAE99FF83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4705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E75D12F-996C-A744-A21A-1C6B13987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3573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FA4B118-B484-974F-8415-27AF32C7A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923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BC4BE9F-141F-494D-817D-21C4E5949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4059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B672D03-323A-7848-B25D-C9AEC7428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5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A0278-D0CD-454E-AD6C-29BB2AD1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2543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40F72E4-F618-AF4B-A039-5CF75C9CD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615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A3237DF-D603-4C47-962D-C8790A99E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561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FD356DB-4D70-D542-B4F8-5DB7D0124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3479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A2137-19C7-8F44-B7E9-4E2E8D0680D3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745382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FCD-6BEB-4343-979D-851AEADF7C48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11622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CED2D-30E9-8045-9DF4-DE058F6E6F11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18023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7627-4F6E-984F-B4F1-F17A12822EDF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549718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BF01D-9954-B245-93F0-4FA9722D292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263213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C15F-ADC1-A94C-8822-7102F890B16E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499408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FAA7-FA05-5E4A-AD6F-B2A451D0F7E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644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79C0-44A5-8549-A817-6528D29EC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4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7358B-D38C-A540-9A4F-4572E83B6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580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BDCDB-1044-624D-8DF5-350CE2714334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54594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6911-80BF-8C4C-8159-80272EF8B159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719500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20D77-25A2-C147-BEDE-0518B0B224E7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85781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71DC-EAA7-104B-8224-EB27785F7BC6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979985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6AE51-E793-4B4F-A669-B289CEA82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989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B744A04-D559-0A40-854C-FBB0121A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589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CAB4269-2ED4-8E46-BA40-6058DD505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169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E10116-0FCB-D647-9798-CBC8C78C6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9732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B31DEB6-9941-B646-BFCA-4D039661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9410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6889426D-1A7E-764C-87DA-129D10BA6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8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40C91-0E30-B74A-A0FD-325CEF685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426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49FE2D16-9500-0741-8DA8-DE1FC6062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333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529E797-1A5D-E544-A4B3-31AC10004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631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21534D82-B374-1845-9195-04F83F51F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0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1BBA6A1-EB52-4240-A057-D036021BA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12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A34E780-0D41-5C42-B799-E6D68EFE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006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0FC7B6A-71A0-CF46-96EF-5873234C4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5421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98649EF-9FD8-EE46-9F75-3BBBEACB0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841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8B348-E53F-6B4B-8304-7BF52AECCE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730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B24DF-FCA4-7A49-9EA3-DD19B5C958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250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FDFCB-12EE-8748-B859-9D2BDD97B3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32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F508-5D78-4042-9914-45FED6A17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941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D72A1-B167-F148-BA70-06D8BCBD3A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525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07DBA-D87F-D048-A5E4-9EA822FA9B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1927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9FE15-8010-0045-89AE-C4C6DA39F0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9063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83811-8378-6847-AF2E-5A3DC6D56A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6528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90638-DD61-394D-8C56-B82BADE268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6721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2EB3-F180-0846-966A-4934433D58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33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6EF18-8384-C84A-AD44-93C9247B10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077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3D89D-C5DB-1E40-9709-ACD04C1B0D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079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70E6600-8EAD-BB4B-ADC0-09AE3CF4E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9550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CDCCD98-6353-0146-A641-E78394C8F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53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09F4-3254-304C-9B8A-5F7C3B851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6763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B5921D9-FB0B-7F4A-867D-9B053F3D5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8559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9F03269-760A-F144-838D-BE6D7F39F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459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9BE74C6-78EA-8F42-AF54-82F55206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4691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CAB0B33-EE73-014D-83CD-345AF4B5D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7513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E1AF540-0767-2B48-8325-0E9AD6039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5673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705A2CF-9260-6249-B96A-064A6EDFF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234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6CFC02-CF82-D642-938A-730D8AE3A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946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E0213CB-0976-9646-9A6C-AC43C11E4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1741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5486A59-56DC-C74D-AB14-728181E5A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0667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BC5CAEDE-CDAE-8C46-B72A-875DCBEA6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7066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FA35D-4D8E-9642-BFBA-3097F7D5A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1586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65BACC4-DF3F-6C4E-BF9A-C1E881C3F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7386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8571D10-E620-BD4E-B211-B82E3C63C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6302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E408258-FEA8-BC4C-9F57-82D87AB4D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443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EE2CA55-0BB5-594C-A85A-DA057B985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8167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1897E8A-79A4-2840-8525-EBEFFED85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6528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509E914-90EC-5D49-8550-447A1F6D5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5102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1AB1B77-A45B-1C46-A632-5E82E8BF8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76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5EEE362-3931-0140-B151-6E8E9C28D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198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460557C-FCD3-2D4D-8078-472484911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9721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7832674-A412-F142-BC7D-EAEB334B9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36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4120A-7011-BD45-ADB3-CCCA4FE74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917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80BEBD0-2346-7745-B3E4-3FB02B9B3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1795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3EF32D3-7B6F-B94C-AEE7-996EAEEEA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28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AB555-6DB4-C544-8CEE-6CBB25D5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1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6F2D-2CC6-6E41-9706-AAF93A995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76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CC12-D08C-DD48-8BD1-80FABE708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72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AFB90-5439-C547-AB15-3F1F9EFB3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9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0D044-89A6-9A4C-8F20-2BCE2CC3B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01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42E7-7493-DF4D-B0DA-F8E94F8CB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0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B232-BED1-A646-87AE-B8495A8F8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8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872FB-3AF6-174B-8530-EEF2BD28F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6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EC3CD-574B-FC41-8CB4-1B8FBE29C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31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F972E-4CE4-F347-82A4-DBC746A53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59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BF10-CDAE-3B47-BBB9-E05718972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73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DE02-DC3F-A546-8ED4-6D9D8280E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0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8E513-522C-A041-9688-630967A73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28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B5FC-C3FF-E44B-9369-766084F33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63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C732-DF3F-964B-A4C0-7231F57D1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5170-4154-4543-94A6-C7EFABF1B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6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9864-7540-6142-A668-F2A9D868B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2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F11A-7E9B-3943-83A2-C235E45E8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4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E5E3D-8FD8-7C44-951D-76743668F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98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260E-E7E3-1944-A213-0FEFCC233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27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BC81F-574A-4D45-993A-DA957E59A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1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066800"/>
            <a:ext cx="5791200" cy="2362200"/>
          </a:xfrm>
        </p:spPr>
        <p:txBody>
          <a:bodyPr/>
          <a:lstStyle>
            <a:lvl1pPr>
              <a:defRPr sz="480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886200"/>
            <a:ext cx="5181600" cy="1752600"/>
          </a:xfrm>
        </p:spPr>
        <p:txBody>
          <a:bodyPr/>
          <a:lstStyle>
            <a:lvl1pPr marL="0" indent="0" algn="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048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469C-4E7A-E14C-84A5-0DEFEB70F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3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1847-7E42-EE47-BE60-09978E046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68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08214-0F15-B141-A3DF-9162CB6E6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2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752600"/>
            <a:ext cx="2781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752600"/>
            <a:ext cx="2781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02220-963B-CF40-A122-18B2CF875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11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36DF6-B125-CE48-9C4D-AAE9B9636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4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B172-8A3D-4741-AB61-40FE907AC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37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EAAB7-381B-7147-834D-A37DA0B31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08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42614-5424-7A40-A415-23299AF57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8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70EA3-0703-3848-89E2-8A97EE53D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89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9DBE7-C0F3-5642-9760-9EDB133B8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96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61FD3-F6C2-DF49-A7A5-D7FF1825D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9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18859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81000"/>
            <a:ext cx="55054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D647F-F446-3145-AC81-51DAC2C59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84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Helvetica" charset="0"/>
            </a:endParaRPr>
          </a:p>
        </p:txBody>
      </p:sp>
      <p:sp>
        <p:nvSpPr>
          <p:cNvPr id="31545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546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573A6-9880-594C-8180-A8D96F479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2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1F2E8-E3B7-344C-A1B7-299C4A353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352B3-82C3-4842-B5CB-A305F532E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82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B990-0CF9-984E-943B-596E5F445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14633-2CAC-2048-9A3B-923621D64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7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6992-6AB3-B64D-B58D-667D07303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23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AD0CA-0046-314B-866D-D2D989D36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80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701F9-33E9-7446-821E-0E53FC744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67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32C4-B488-E446-9E10-43D672953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126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3A2C4-7424-6D48-969F-FA3DCD3FD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31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9065E-0A2E-4B45-A29C-9F3EE807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49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01A5B-107B-A24B-B89E-39C895F32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51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5303-D404-AC49-9F7F-BF51C2DDE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3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17A0-496D-1B44-934B-F99915AE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604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B2FE5-E0B4-4343-93F0-647A965C9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5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6AE1-D3C0-FE41-B135-128FDBA8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6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183D1-CA42-134C-8B00-165E083C5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206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87246-7A3F-E148-BCEA-53AE92ACF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76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CAA8C-4BAE-9B4A-B023-3047FF480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84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AFE81-7554-934F-A5C9-D9B53C829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33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BAD05-F5C3-844D-835F-464DF1A67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4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7C649-8054-E14E-8B0A-0CAEF6F7A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54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6E84-39F3-B84B-BE7C-29D0F675F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9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9437-0645-4647-BC03-CFAD58A7D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12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E1E26-9A57-6D45-A76C-9701F223D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87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676400"/>
          </a:xfrm>
          <a:effectLst>
            <a:outerShdw blurRad="38100" dist="25398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616CD-FC2D-0A49-8B5F-E3F31D76F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3E74-D2D7-0D41-9BB3-F9794373C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88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5C051-A1F7-BF4E-98F4-B6C1B257E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83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E9BFB-3F56-B64C-928C-FB5D70AB5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83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71A9C-CF72-094F-A02F-5289633CC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5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60990-3808-7345-B223-FA40E776E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39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39FB7-EF9E-EF4B-83FD-0D48FBB2D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78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1041B-05A9-E448-B040-E17B76C26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98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22642-CF08-4949-9577-941CD572A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4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A8494-60F3-224C-8502-66E6AE149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72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CCF13-B1FD-EC47-9B01-E4460B687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641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162E0-0176-B94C-803B-4756EDAC2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0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C9C6-AE0D-F84B-850F-0F6D645F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2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29CBB-313F-0F46-9647-C60FDE83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14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3DDF8-E515-0542-B5D4-65587B184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45207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01A19C15-DD51-334D-B108-CB5C8980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1519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FD94D69-07E3-A041-96EA-60A1BED2F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436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1545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546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7C120-A808-134D-9EF5-B9D0C94C5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0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BCC9A-2488-0045-A650-AC88EC23C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690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89329-548A-8A4D-84E9-E005A4FDD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32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EFCDE-281A-614A-98B0-3B89EBEE4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02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402BB-4E86-FC46-B10D-91CA29161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575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1243-9C64-9743-A336-3AC48BF38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3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3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4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theme" Target="../theme/theme16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9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0.xml"/><Relationship Id="rId12" Type="http://schemas.openxmlformats.org/officeDocument/2006/relationships/theme" Target="../theme/theme18.xml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1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2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1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3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2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16.xml"/><Relationship Id="rId13" Type="http://schemas.openxmlformats.org/officeDocument/2006/relationships/theme" Target="../theme/theme23.xml"/><Relationship Id="rId1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1.xml"/><Relationship Id="rId8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4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7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6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8.xml"/><Relationship Id="rId12" Type="http://schemas.openxmlformats.org/officeDocument/2006/relationships/theme" Target="../theme/theme25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7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Relationship Id="rId2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1.xml"/><Relationship Id="rId13" Type="http://schemas.openxmlformats.org/officeDocument/2006/relationships/theme" Target="../theme/theme27.xml"/><Relationship Id="rId1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6.xml"/><Relationship Id="rId8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00035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6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7" name="Freeform 5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8" name="Freeform 6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9" name="Freeform 7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004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4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4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5D5FE33-1ED3-9F4E-AA7B-C20C9244B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5" r:id="rId1"/>
    <p:sldLayoutId id="2147491434" r:id="rId2"/>
    <p:sldLayoutId id="2147491435" r:id="rId3"/>
    <p:sldLayoutId id="2147491436" r:id="rId4"/>
    <p:sldLayoutId id="2147491437" r:id="rId5"/>
    <p:sldLayoutId id="2147491438" r:id="rId6"/>
    <p:sldLayoutId id="2147491439" r:id="rId7"/>
    <p:sldLayoutId id="2147491440" r:id="rId8"/>
    <p:sldLayoutId id="2147491441" r:id="rId9"/>
    <p:sldLayoutId id="2147491442" r:id="rId10"/>
    <p:sldLayoutId id="21474914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1F188CD-86E3-6947-AEC7-7A4BC9D46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D329B82-46CB-DA40-B7F1-2DDC53536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19816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8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9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0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1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2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3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4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5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6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7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8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9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0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1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2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3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4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5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6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7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8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9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0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1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2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3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4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5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6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7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8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9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0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1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2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3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4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5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6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7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8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9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0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1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2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3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4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5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6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7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8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9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0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1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2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3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4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5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6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7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811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2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435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Helvetica" charset="0"/>
              </a:defRPr>
            </a:lvl1pPr>
          </a:lstStyle>
          <a:p>
            <a:pPr>
              <a:defRPr/>
            </a:pPr>
            <a:fld id="{A1BDF786-E4AA-F041-8559-52ADA48C5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1" r:id="rId1"/>
    <p:sldLayoutId id="2147491532" r:id="rId2"/>
    <p:sldLayoutId id="2147491533" r:id="rId3"/>
    <p:sldLayoutId id="2147491534" r:id="rId4"/>
    <p:sldLayoutId id="2147491535" r:id="rId5"/>
    <p:sldLayoutId id="2147491536" r:id="rId6"/>
    <p:sldLayoutId id="2147491537" r:id="rId7"/>
    <p:sldLayoutId id="2147491538" r:id="rId8"/>
    <p:sldLayoutId id="2147491539" r:id="rId9"/>
    <p:sldLayoutId id="2147491540" r:id="rId10"/>
    <p:sldLayoutId id="21474915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6705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Century Gothic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Century Gothic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5338ED40-A063-1B43-ADB2-6CB1C13E0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2" r:id="rId1"/>
    <p:sldLayoutId id="2147491542" r:id="rId2"/>
    <p:sldLayoutId id="2147491543" r:id="rId3"/>
    <p:sldLayoutId id="2147491544" r:id="rId4"/>
    <p:sldLayoutId id="2147491545" r:id="rId5"/>
    <p:sldLayoutId id="2147491546" r:id="rId6"/>
    <p:sldLayoutId id="2147491547" r:id="rId7"/>
    <p:sldLayoutId id="2147491548" r:id="rId8"/>
    <p:sldLayoutId id="2147491549" r:id="rId9"/>
    <p:sldLayoutId id="2147491550" r:id="rId10"/>
    <p:sldLayoutId id="21474915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Monotype Sorts" charset="0"/>
        <a:buChar char="Z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E18F3"/>
        </a:buClr>
        <a:buFont typeface="Monotype Sorts" charset="0"/>
        <a:buChar char="Z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0CD02"/>
        </a:buClr>
        <a:buFont typeface="Monotype Sorts" charset="0"/>
        <a:buChar char="Z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AEF06"/>
        </a:buClr>
        <a:buFont typeface="Monotype Sorts" charset="0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06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3644B9-A6F9-AF44-B255-7162A29F7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23" r:id="rId1"/>
    <p:sldLayoutId id="2147491552" r:id="rId2"/>
    <p:sldLayoutId id="2147491553" r:id="rId3"/>
    <p:sldLayoutId id="2147491554" r:id="rId4"/>
    <p:sldLayoutId id="2147491555" r:id="rId5"/>
    <p:sldLayoutId id="2147491556" r:id="rId6"/>
    <p:sldLayoutId id="2147491557" r:id="rId7"/>
    <p:sldLayoutId id="2147491558" r:id="rId8"/>
    <p:sldLayoutId id="2147491559" r:id="rId9"/>
    <p:sldLayoutId id="2147491560" r:id="rId10"/>
    <p:sldLayoutId id="21474915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1DF595F-BD4A-ED41-AA00-8A6C438DC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4" r:id="rId1"/>
    <p:sldLayoutId id="2147491625" r:id="rId2"/>
    <p:sldLayoutId id="2147491626" r:id="rId3"/>
    <p:sldLayoutId id="2147491627" r:id="rId4"/>
    <p:sldLayoutId id="2147491628" r:id="rId5"/>
    <p:sldLayoutId id="2147491629" r:id="rId6"/>
    <p:sldLayoutId id="2147491630" r:id="rId7"/>
    <p:sldLayoutId id="2147491631" r:id="rId8"/>
    <p:sldLayoutId id="2147491632" r:id="rId9"/>
    <p:sldLayoutId id="2147491633" r:id="rId10"/>
    <p:sldLayoutId id="21474916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3475483-EE83-C948-911D-AF098833C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35" r:id="rId1"/>
    <p:sldLayoutId id="2147491636" r:id="rId2"/>
    <p:sldLayoutId id="2147491637" r:id="rId3"/>
    <p:sldLayoutId id="2147491638" r:id="rId4"/>
    <p:sldLayoutId id="2147491639" r:id="rId5"/>
    <p:sldLayoutId id="2147491640" r:id="rId6"/>
    <p:sldLayoutId id="2147491641" r:id="rId7"/>
    <p:sldLayoutId id="2147491642" r:id="rId8"/>
    <p:sldLayoutId id="2147491643" r:id="rId9"/>
    <p:sldLayoutId id="2147491644" r:id="rId10"/>
    <p:sldLayoutId id="214749164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F5D28570-041F-514B-92CF-99E177FC3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2" r:id="rId1"/>
    <p:sldLayoutId id="2147491563" r:id="rId2"/>
    <p:sldLayoutId id="2147491564" r:id="rId3"/>
    <p:sldLayoutId id="2147491565" r:id="rId4"/>
    <p:sldLayoutId id="2147491566" r:id="rId5"/>
    <p:sldLayoutId id="2147491567" r:id="rId6"/>
    <p:sldLayoutId id="2147491568" r:id="rId7"/>
    <p:sldLayoutId id="2147491569" r:id="rId8"/>
    <p:sldLayoutId id="2147491570" r:id="rId9"/>
    <p:sldLayoutId id="2147491571" r:id="rId10"/>
    <p:sldLayoutId id="21474915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MS Pゴシック" charset="0"/>
              </a:defRPr>
            </a:lvl1pPr>
          </a:lstStyle>
          <a:p>
            <a:pPr>
              <a:defRPr/>
            </a:pPr>
            <a:fld id="{4A0B688B-F6E3-DB43-BEE6-1875A8BCC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73" r:id="rId1"/>
    <p:sldLayoutId id="2147491574" r:id="rId2"/>
    <p:sldLayoutId id="2147491575" r:id="rId3"/>
    <p:sldLayoutId id="2147491576" r:id="rId4"/>
    <p:sldLayoutId id="2147491577" r:id="rId5"/>
    <p:sldLayoutId id="2147491578" r:id="rId6"/>
    <p:sldLayoutId id="2147491579" r:id="rId7"/>
    <p:sldLayoutId id="2147491580" r:id="rId8"/>
    <p:sldLayoutId id="2147491581" r:id="rId9"/>
    <p:sldLayoutId id="2147491582" r:id="rId10"/>
    <p:sldLayoutId id="2147491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B307E91-800E-1E4F-8B2B-1BB58F38C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46" r:id="rId1"/>
    <p:sldLayoutId id="2147491647" r:id="rId2"/>
    <p:sldLayoutId id="2147491648" r:id="rId3"/>
    <p:sldLayoutId id="2147491649" r:id="rId4"/>
    <p:sldLayoutId id="2147491650" r:id="rId5"/>
    <p:sldLayoutId id="2147491651" r:id="rId6"/>
    <p:sldLayoutId id="2147491652" r:id="rId7"/>
    <p:sldLayoutId id="2147491653" r:id="rId8"/>
    <p:sldLayoutId id="2147491654" r:id="rId9"/>
    <p:sldLayoutId id="2147491655" r:id="rId10"/>
    <p:sldLayoutId id="21474916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3E9E908B-0DF6-9348-8635-7CEFD8D71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44" r:id="rId1"/>
    <p:sldLayoutId id="2147491445" r:id="rId2"/>
    <p:sldLayoutId id="2147491446" r:id="rId3"/>
    <p:sldLayoutId id="2147491447" r:id="rId4"/>
    <p:sldLayoutId id="2147491448" r:id="rId5"/>
    <p:sldLayoutId id="2147491449" r:id="rId6"/>
    <p:sldLayoutId id="2147491450" r:id="rId7"/>
    <p:sldLayoutId id="2147491451" r:id="rId8"/>
    <p:sldLayoutId id="2147491452" r:id="rId9"/>
    <p:sldLayoutId id="2147491453" r:id="rId10"/>
    <p:sldLayoutId id="2147491454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C19A966-8BC4-9B45-9747-4184BA52E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39" r:id="rId1"/>
    <p:sldLayoutId id="2147491740" r:id="rId2"/>
    <p:sldLayoutId id="2147491741" r:id="rId3"/>
    <p:sldLayoutId id="2147491742" r:id="rId4"/>
    <p:sldLayoutId id="2147491743" r:id="rId5"/>
    <p:sldLayoutId id="2147491744" r:id="rId6"/>
    <p:sldLayoutId id="2147491745" r:id="rId7"/>
    <p:sldLayoutId id="2147491746" r:id="rId8"/>
    <p:sldLayoutId id="2147491747" r:id="rId9"/>
    <p:sldLayoutId id="2147491748" r:id="rId10"/>
    <p:sldLayoutId id="2147491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5D8A0D8D-DF4C-F24A-A40C-963D2F09E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63" r:id="rId1"/>
    <p:sldLayoutId id="2147491764" r:id="rId2"/>
    <p:sldLayoutId id="2147491765" r:id="rId3"/>
    <p:sldLayoutId id="2147491766" r:id="rId4"/>
    <p:sldLayoutId id="2147491767" r:id="rId5"/>
    <p:sldLayoutId id="2147491768" r:id="rId6"/>
    <p:sldLayoutId id="2147491769" r:id="rId7"/>
    <p:sldLayoutId id="2147491770" r:id="rId8"/>
    <p:sldLayoutId id="2147491771" r:id="rId9"/>
    <p:sldLayoutId id="2147491772" r:id="rId10"/>
    <p:sldLayoutId id="2147491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D01D44C6-70EF-9D41-89F5-82961549534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73736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73738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39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0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1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2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3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4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5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6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7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8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9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50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979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77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5FFC30F-C095-E74A-85BD-C26F66407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214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777" r:id="rId1"/>
    <p:sldLayoutId id="2147491778" r:id="rId2"/>
    <p:sldLayoutId id="2147491779" r:id="rId3"/>
    <p:sldLayoutId id="2147491780" r:id="rId4"/>
    <p:sldLayoutId id="2147491781" r:id="rId5"/>
    <p:sldLayoutId id="2147491782" r:id="rId6"/>
    <p:sldLayoutId id="2147491783" r:id="rId7"/>
    <p:sldLayoutId id="2147491784" r:id="rId8"/>
    <p:sldLayoutId id="2147491785" r:id="rId9"/>
    <p:sldLayoutId id="2147491786" r:id="rId10"/>
    <p:sldLayoutId id="2147491787" r:id="rId11"/>
    <p:sldLayoutId id="2147491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52BD57EF-45F5-EF46-85F1-873DCDE97CA2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90" r:id="rId1"/>
    <p:sldLayoutId id="2147491791" r:id="rId2"/>
    <p:sldLayoutId id="2147491792" r:id="rId3"/>
    <p:sldLayoutId id="2147491793" r:id="rId4"/>
    <p:sldLayoutId id="2147491794" r:id="rId5"/>
    <p:sldLayoutId id="2147491795" r:id="rId6"/>
    <p:sldLayoutId id="2147491796" r:id="rId7"/>
    <p:sldLayoutId id="2147491797" r:id="rId8"/>
    <p:sldLayoutId id="2147491798" r:id="rId9"/>
    <p:sldLayoutId id="2147491799" r:id="rId10"/>
    <p:sldLayoutId id="2147491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0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1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1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7751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27754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567D1D8-F9E5-EF47-BE45-AB7288D2C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058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02" r:id="rId1"/>
    <p:sldLayoutId id="2147491803" r:id="rId2"/>
    <p:sldLayoutId id="2147491804" r:id="rId3"/>
    <p:sldLayoutId id="2147491805" r:id="rId4"/>
    <p:sldLayoutId id="2147491806" r:id="rId5"/>
    <p:sldLayoutId id="2147491807" r:id="rId6"/>
    <p:sldLayoutId id="2147491808" r:id="rId7"/>
    <p:sldLayoutId id="2147491809" r:id="rId8"/>
    <p:sldLayoutId id="2147491810" r:id="rId9"/>
    <p:sldLayoutId id="2147491811" r:id="rId10"/>
    <p:sldLayoutId id="21474918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524549BA-4F0A-D545-8DD4-3BB3B9A2A64D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DF41670F-E3A0-1E4C-A86A-46B101100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507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16" r:id="rId1"/>
    <p:sldLayoutId id="2147491817" r:id="rId2"/>
    <p:sldLayoutId id="2147491818" r:id="rId3"/>
    <p:sldLayoutId id="2147491819" r:id="rId4"/>
    <p:sldLayoutId id="2147491820" r:id="rId5"/>
    <p:sldLayoutId id="2147491821" r:id="rId6"/>
    <p:sldLayoutId id="2147491822" r:id="rId7"/>
    <p:sldLayoutId id="2147491823" r:id="rId8"/>
    <p:sldLayoutId id="2147491824" r:id="rId9"/>
    <p:sldLayoutId id="2147491825" r:id="rId10"/>
    <p:sldLayoutId id="2147491826" r:id="rId11"/>
    <p:sldLayoutId id="21474918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7AE0E98-FD85-194B-B5B4-376664E9A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55" r:id="rId1"/>
    <p:sldLayoutId id="2147491456" r:id="rId2"/>
    <p:sldLayoutId id="2147491457" r:id="rId3"/>
    <p:sldLayoutId id="2147491458" r:id="rId4"/>
    <p:sldLayoutId id="2147491459" r:id="rId5"/>
    <p:sldLayoutId id="2147491460" r:id="rId6"/>
    <p:sldLayoutId id="2147491461" r:id="rId7"/>
    <p:sldLayoutId id="2147491462" r:id="rId8"/>
    <p:sldLayoutId id="2147491463" r:id="rId9"/>
    <p:sldLayoutId id="2147491464" r:id="rId10"/>
    <p:sldLayoutId id="21474914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4D2CDF96-E93E-0B40-A7E0-7D39A24B8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66" r:id="rId1"/>
    <p:sldLayoutId id="2147491467" r:id="rId2"/>
    <p:sldLayoutId id="2147491468" r:id="rId3"/>
    <p:sldLayoutId id="2147491469" r:id="rId4"/>
    <p:sldLayoutId id="2147491470" r:id="rId5"/>
    <p:sldLayoutId id="2147491471" r:id="rId6"/>
    <p:sldLayoutId id="2147491472" r:id="rId7"/>
    <p:sldLayoutId id="2147491473" r:id="rId8"/>
    <p:sldLayoutId id="2147491474" r:id="rId9"/>
    <p:sldLayoutId id="2147491475" r:id="rId10"/>
    <p:sldLayoutId id="2147491476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810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0" y="17526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  <a:cs typeface="MS Pゴシック" charset="0"/>
              </a:defRPr>
            </a:lvl1pPr>
          </a:lstStyle>
          <a:p>
            <a:pPr>
              <a:defRPr/>
            </a:pPr>
            <a:fld id="{6C7E7593-8E8B-1B4D-A70D-5737B35EF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16" r:id="rId1"/>
    <p:sldLayoutId id="2147491477" r:id="rId2"/>
    <p:sldLayoutId id="2147491478" r:id="rId3"/>
    <p:sldLayoutId id="2147491479" r:id="rId4"/>
    <p:sldLayoutId id="2147491480" r:id="rId5"/>
    <p:sldLayoutId id="2147491481" r:id="rId6"/>
    <p:sldLayoutId id="2147491482" r:id="rId7"/>
    <p:sldLayoutId id="2147491483" r:id="rId8"/>
    <p:sldLayoutId id="2147491484" r:id="rId9"/>
    <p:sldLayoutId id="2147491485" r:id="rId10"/>
    <p:sldLayoutId id="2147491486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62472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5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9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7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8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9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0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1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2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3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4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5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6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7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8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9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0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1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2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3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4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5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6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7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8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9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0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1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2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3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4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5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6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7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8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9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0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1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2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3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4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5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6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7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8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9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0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1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2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3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435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A467C100-41BB-9D45-AF68-C62181F6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7" r:id="rId1"/>
    <p:sldLayoutId id="2147491487" r:id="rId2"/>
    <p:sldLayoutId id="2147491488" r:id="rId3"/>
    <p:sldLayoutId id="2147491489" r:id="rId4"/>
    <p:sldLayoutId id="2147491490" r:id="rId5"/>
    <p:sldLayoutId id="2147491491" r:id="rId6"/>
    <p:sldLayoutId id="2147491492" r:id="rId7"/>
    <p:sldLayoutId id="2147491493" r:id="rId8"/>
    <p:sldLayoutId id="2147491494" r:id="rId9"/>
    <p:sldLayoutId id="2147491495" r:id="rId10"/>
    <p:sldLayoutId id="21474914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4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0565F768-328A-434C-AAA0-7DBC55F09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97" r:id="rId1"/>
    <p:sldLayoutId id="2147491498" r:id="rId2"/>
    <p:sldLayoutId id="2147491499" r:id="rId3"/>
    <p:sldLayoutId id="2147491500" r:id="rId4"/>
    <p:sldLayoutId id="2147491501" r:id="rId5"/>
    <p:sldLayoutId id="2147491502" r:id="rId6"/>
    <p:sldLayoutId id="2147491503" r:id="rId7"/>
    <p:sldLayoutId id="2147491504" r:id="rId8"/>
    <p:sldLayoutId id="2147491505" r:id="rId9"/>
    <p:sldLayoutId id="2147491506" r:id="rId10"/>
    <p:sldLayoutId id="2147491507" r:id="rId11"/>
    <p:sldLayoutId id="21474915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Verdan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Verdan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charset="0"/>
              </a:defRPr>
            </a:lvl1pPr>
          </a:lstStyle>
          <a:p>
            <a:pPr>
              <a:defRPr/>
            </a:pPr>
            <a:fld id="{3C488737-0E11-CD40-9CB0-20BF598E1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509" r:id="rId1"/>
    <p:sldLayoutId id="2147491510" r:id="rId2"/>
    <p:sldLayoutId id="2147491511" r:id="rId3"/>
    <p:sldLayoutId id="2147491512" r:id="rId4"/>
    <p:sldLayoutId id="2147491513" r:id="rId5"/>
    <p:sldLayoutId id="2147491514" r:id="rId6"/>
    <p:sldLayoutId id="2147491515" r:id="rId7"/>
    <p:sldLayoutId id="2147491516" r:id="rId8"/>
    <p:sldLayoutId id="2147491517" r:id="rId9"/>
    <p:sldLayoutId id="2147491518" r:id="rId10"/>
    <p:sldLayoutId id="2147491519" r:id="rId11"/>
    <p:sldLayoutId id="2147491520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3249491-1EBC-9543-BDEE-4977E09B4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8" r:id="rId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06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9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3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8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0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Relationship Id="rId2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1" descr="Preaching Iv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0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251950" cy="4752976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117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Homiletik</a:t>
            </a:r>
            <a:r>
              <a:rPr lang="en-US" sz="117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r>
              <a:rPr lang="en-US" sz="11700" b="1" dirty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1700" b="1" dirty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66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Die </a:t>
            </a:r>
            <a:r>
              <a:rPr lang="en-US" sz="66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Kunst</a:t>
            </a:r>
            <a:r>
              <a:rPr lang="en-US" sz="66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der </a:t>
            </a:r>
            <a:r>
              <a:rPr lang="en-US" sz="66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biblischen</a:t>
            </a:r>
            <a:r>
              <a:rPr lang="en-US" sz="6600" b="1" i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600" b="1" i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Auslegung</a:t>
            </a:r>
            <a:endParaRPr lang="en-US" b="1" dirty="0"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177359"/>
            <a:ext cx="914400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Dr. </a:t>
            </a:r>
            <a:r>
              <a:rPr lang="en-US" sz="2000" b="1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Rick Griffith •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B</a:t>
            </a:r>
            <a:r>
              <a:rPr lang="en-US" sz="2000" b="1" kern="0" dirty="0" err="1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ibleStudyDownloads.org</a:t>
            </a:r>
            <a:endParaRPr lang="en-US" sz="2000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5288" y="4508500"/>
            <a:ext cx="83058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Lehrplan</a:t>
            </a:r>
            <a:r>
              <a:rPr lang="en-US" sz="48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für</a:t>
            </a:r>
            <a:r>
              <a:rPr lang="en-US" sz="48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Homiletik</a:t>
            </a:r>
            <a:r>
              <a:rPr lang="en-US" sz="48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</a:t>
            </a:r>
            <a:endParaRPr lang="en-US" sz="1400" b="1" dirty="0"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5" name="Picture 3" descr="Joe Jared Logan Joh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0454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John 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an der </a:t>
            </a:r>
            <a:r>
              <a:rPr lang="en-US" sz="5400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Biola</a:t>
            </a:r>
            <a:r>
              <a:rPr 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University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659563" y="1125538"/>
            <a:ext cx="2305050" cy="2232025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345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John at Biola University</a:t>
            </a:r>
          </a:p>
        </p:txBody>
      </p:sp>
      <p:pic>
        <p:nvPicPr>
          <p:cNvPr id="324610" name="Picture 2" descr="John &amp; Log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40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74688"/>
            <a:ext cx="9144000" cy="60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John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bei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World Vision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080" y="4945062"/>
            <a:ext cx="9119920" cy="1912938"/>
            <a:chOff x="24080" y="4945062"/>
            <a:chExt cx="9119920" cy="1912938"/>
          </a:xfrm>
        </p:grpSpPr>
        <p:pic>
          <p:nvPicPr>
            <p:cNvPr id="327683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080" y="4945062"/>
              <a:ext cx="2576880" cy="191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906" b="41273"/>
            <a:stretch/>
          </p:blipFill>
          <p:spPr>
            <a:xfrm>
              <a:off x="2555776" y="4945062"/>
              <a:ext cx="6588224" cy="1912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6640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WVpptitle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0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06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Unser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Missionswerk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4406900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041883" y="5517232"/>
            <a:ext cx="6505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i="1" dirty="0" smtClean="0">
                <a:solidFill>
                  <a:srgbClr val="800000"/>
                </a:solidFill>
                <a:latin typeface="Arial"/>
                <a:cs typeface="Arial"/>
              </a:rPr>
              <a:t>“</a:t>
            </a:r>
            <a:r>
              <a:rPr lang="en-US" sz="2000" i="1" dirty="0" err="1" smtClean="0">
                <a:solidFill>
                  <a:srgbClr val="800000"/>
                </a:solidFill>
                <a:latin typeface="Arial"/>
                <a:cs typeface="Arial"/>
              </a:rPr>
              <a:t>Ein</a:t>
            </a:r>
            <a:r>
              <a:rPr lang="en-US" sz="2000" i="1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800000"/>
                </a:solidFill>
                <a:latin typeface="Arial"/>
                <a:cs typeface="Arial"/>
              </a:rPr>
              <a:t>globaler</a:t>
            </a:r>
            <a:r>
              <a:rPr lang="en-US" sz="2000" i="1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Arial"/>
                <a:cs typeface="Arial"/>
              </a:rPr>
              <a:t>Katalysator</a:t>
            </a:r>
            <a:r>
              <a:rPr lang="en-US" sz="2000" i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Arial"/>
                <a:cs typeface="Arial"/>
              </a:rPr>
              <a:t>für</a:t>
            </a:r>
            <a:r>
              <a:rPr lang="en-US" sz="2000" i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800000"/>
                </a:solidFill>
                <a:latin typeface="Arial"/>
                <a:cs typeface="Arial"/>
              </a:rPr>
              <a:t>Evangeliumsbewegungen</a:t>
            </a:r>
            <a:r>
              <a:rPr lang="en-US" sz="2000" i="1" dirty="0" smtClean="0">
                <a:solidFill>
                  <a:srgbClr val="800000"/>
                </a:solidFill>
                <a:latin typeface="Arial"/>
                <a:cs typeface="Arial"/>
              </a:rPr>
              <a:t>”</a:t>
            </a:r>
            <a:endParaRPr lang="en-US" sz="2000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7" name="Picture 2" descr="SBC - Block 7 - SE Corn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3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3750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en-US" sz="4000" b="1" i="1">
                <a:solidFill>
                  <a:schemeClr val="hlink"/>
                </a:solidFill>
                <a:latin typeface="Lucida Handwriting" charset="0"/>
                <a:ea typeface="ＭＳ Ｐゴシック" charset="0"/>
                <a:cs typeface="ＭＳ Ｐゴシック" charset="0"/>
              </a:rPr>
              <a:t>SINGAPORE BIBLE COLLEGE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SBC </a:t>
            </a:r>
            <a:r>
              <a:rPr lang="en-US" sz="40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Fächer</a:t>
            </a:r>
            <a:r>
              <a:rPr lang="en-US" sz="40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die </a:t>
            </a:r>
            <a:r>
              <a:rPr lang="en-US" sz="40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ich</a:t>
            </a:r>
            <a:r>
              <a:rPr lang="en-US" sz="40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Unterrichte</a:t>
            </a:r>
            <a:endParaRPr lang="en-US" sz="4000" b="1" dirty="0">
              <a:effectLst>
                <a:glow rad="203200">
                  <a:srgbClr val="FFF9FC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311150" y="1600200"/>
            <a:ext cx="9144000" cy="1311275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9638"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 dirty="0" err="1" smtClean="0">
                <a:solidFill>
                  <a:srgbClr val="FFFF99"/>
                </a:solidFill>
                <a:latin typeface="Arial Black" charset="0"/>
              </a:rPr>
              <a:t>Überblick</a:t>
            </a:r>
            <a:endParaRPr lang="en-US" sz="4000" dirty="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AT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NT</a:t>
            </a: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311150" y="2895600"/>
            <a:ext cx="9144000" cy="1323439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9638"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 dirty="0" err="1" smtClean="0">
                <a:solidFill>
                  <a:srgbClr val="FFFF99"/>
                </a:solidFill>
                <a:latin typeface="Arial Black" charset="0"/>
              </a:rPr>
              <a:t>Hintergrund</a:t>
            </a:r>
            <a:endParaRPr lang="en-US" sz="4000" i="1" dirty="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Welt des AT      Welt des 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NT	</a:t>
            </a: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311150" y="4206875"/>
            <a:ext cx="9144000" cy="1311275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9638"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 dirty="0" err="1" smtClean="0">
                <a:solidFill>
                  <a:srgbClr val="FFFF99"/>
                </a:solidFill>
                <a:latin typeface="Arial Black" charset="0"/>
              </a:rPr>
              <a:t>Theologie</a:t>
            </a:r>
            <a:endParaRPr lang="en-US" sz="4000" dirty="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Kirche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Geist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Zukunft</a:t>
            </a:r>
            <a:endParaRPr lang="en-US" sz="4000" dirty="0">
              <a:solidFill>
                <a:srgbClr val="FFFF99"/>
              </a:solidFill>
              <a:latin typeface="Arial Black" charset="0"/>
            </a:endParaRP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311150" y="5502275"/>
            <a:ext cx="9213850" cy="1311275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9638"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i="1" u="sng" dirty="0" err="1" smtClean="0">
                <a:solidFill>
                  <a:srgbClr val="FFFF99"/>
                </a:solidFill>
                <a:latin typeface="Arial Black" charset="0"/>
              </a:rPr>
              <a:t>Predigen</a:t>
            </a:r>
            <a:endParaRPr lang="en-US" sz="4000" dirty="0">
              <a:solidFill>
                <a:srgbClr val="FFFF99"/>
              </a:solidFill>
              <a:latin typeface="Arial Black" charset="0"/>
            </a:endParaRPr>
          </a:p>
          <a:p>
            <a:pPr eaLnBrk="1" hangingPunct="1"/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Homiletik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1	</a:t>
            </a:r>
            <a:r>
              <a:rPr lang="en-US" sz="4000" dirty="0" err="1" smtClean="0">
                <a:solidFill>
                  <a:srgbClr val="FFFF99"/>
                </a:solidFill>
                <a:latin typeface="Arial Black" charset="0"/>
              </a:rPr>
              <a:t>Homiletik</a:t>
            </a:r>
            <a:r>
              <a:rPr lang="en-US" sz="40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4000" dirty="0">
                <a:solidFill>
                  <a:srgbClr val="FFFF99"/>
                </a:solidFill>
                <a:latin typeface="Arial Black" charset="0"/>
              </a:rPr>
              <a:t>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62000"/>
            <a:ext cx="91440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eaLnBrk="1" hangingPunct="1">
              <a:defRPr/>
            </a:pPr>
            <a:r>
              <a:rPr lang="en-US" sz="3400" dirty="0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3400" dirty="0" err="1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Englisch</a:t>
            </a:r>
            <a:r>
              <a:rPr lang="en-US" sz="3400" dirty="0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• </a:t>
            </a:r>
            <a:r>
              <a:rPr lang="en-US" sz="3400" dirty="0" err="1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Malaysisch</a:t>
            </a:r>
            <a:r>
              <a:rPr lang="en-US" sz="3400" dirty="0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 • </a:t>
            </a:r>
            <a:r>
              <a:rPr lang="en-US" sz="3400" dirty="0" err="1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Chinesisch</a:t>
            </a:r>
            <a:r>
              <a:rPr lang="en-US" sz="3400" dirty="0" smtClean="0">
                <a:solidFill>
                  <a:srgbClr val="000000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)</a:t>
            </a:r>
            <a:endParaRPr lang="en-US" sz="3400" b="1" dirty="0">
              <a:solidFill>
                <a:srgbClr val="000000"/>
              </a:solidFill>
              <a:effectLst>
                <a:glow rad="203200">
                  <a:srgbClr val="FFF9FC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2829"/>
            <a:ext cx="9144000" cy="6100236"/>
          </a:xfrm>
          <a:prstGeom prst="rect">
            <a:avLst/>
          </a:prstGeom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24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424" y="0"/>
            <a:ext cx="5752516" cy="12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124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srgbClr val="FFFFFF"/>
                </a:solidFill>
                <a:latin typeface="Arial" charset="0"/>
              </a:rPr>
              <a:t>Durch</a:t>
            </a:r>
            <a:r>
              <a:rPr lang="en-US" sz="4400" b="1" dirty="0" smtClean="0">
                <a:solidFill>
                  <a:srgbClr val="FFFFFF"/>
                </a:solidFill>
                <a:latin typeface="Arial" charset="0"/>
              </a:rPr>
              <a:t> die </a:t>
            </a:r>
            <a:r>
              <a:rPr lang="en-US" sz="4400" b="1" dirty="0" err="1" smtClean="0">
                <a:solidFill>
                  <a:srgbClr val="FFFFFF"/>
                </a:solidFill>
                <a:latin typeface="Arial" charset="0"/>
              </a:rPr>
              <a:t>Bibel</a:t>
            </a:r>
            <a:r>
              <a:rPr lang="en-US" sz="44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Arial" charset="0"/>
              </a:rPr>
              <a:t>predigen</a:t>
            </a:r>
            <a:endParaRPr lang="en-US" sz="44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69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3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USA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+mj-cs"/>
              </a:rPr>
              <a:t>Crossroads-</a:t>
            </a:r>
            <a:r>
              <a:rPr lang="en-US" b="1" dirty="0" err="1" smtClean="0">
                <a:cs typeface="+mj-cs"/>
              </a:rPr>
              <a:t>Leute</a:t>
            </a:r>
            <a:r>
              <a:rPr lang="en-US" b="1" dirty="0" smtClean="0">
                <a:cs typeface="+mj-cs"/>
              </a:rPr>
              <a:t> </a:t>
            </a:r>
            <a:r>
              <a:rPr lang="en-US" b="1" dirty="0" err="1" smtClean="0">
                <a:cs typeface="+mj-cs"/>
              </a:rPr>
              <a:t>Juli</a:t>
            </a:r>
            <a:r>
              <a:rPr lang="en-US" b="1" dirty="0" smtClean="0">
                <a:cs typeface="+mj-cs"/>
              </a:rPr>
              <a:t> 2015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36513" y="1092200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FRANKREICH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INDIEN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81321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FFFFFF"/>
                </a:solidFill>
                <a:latin typeface="Arial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SINGAPUR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81323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781324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PHILIPPINEN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64293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ITALIEN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541463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HOLLAND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724525" y="1700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KOREA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390063" y="16065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HONG KONG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TAIWAN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CHINA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390063" y="55784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INDONESIEN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390063" y="4748213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MALAYSIEN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NEUSEELAND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225" y="1993900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ea typeface="ＭＳ Ｐゴシック"/>
              </a:rPr>
              <a:t>LIBANON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0" y="4797425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ZIMBABWE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1687106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1650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1" name="Picture 2" descr="CIC Sermon P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0"/>
            <a:ext cx="8663880" cy="1447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eaLnBrk="1" hangingPunct="1">
              <a:defRPr/>
            </a:pPr>
            <a:r>
              <a:rPr lang="en-US" sz="4800" smtClean="0">
                <a:solidFill>
                  <a:schemeClr val="bg1"/>
                </a:solidFill>
                <a:latin typeface="Arial Italic" charset="0"/>
                <a:cs typeface="Arial Italic" charset="0"/>
                <a:sym typeface="Arial Italic" charset="0"/>
              </a:rPr>
              <a:t>www.cicfamily.com</a:t>
            </a:r>
            <a:endParaRPr lang="en-US" sz="4800" dirty="0" smtClean="0">
              <a:solidFill>
                <a:schemeClr val="bg1"/>
              </a:solidFill>
              <a:latin typeface="Arial Italic" charset="0"/>
              <a:sym typeface="Arial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Die Kraft des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Wort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Gottes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(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Jes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55:8-9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HFA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2348880"/>
            <a:ext cx="9144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>
              <a:defRPr/>
            </a:pPr>
            <a:r>
              <a:rPr lang="en-US" sz="2400" b="1" baseline="300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9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“Denn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wie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der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Himmel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die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Erde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überragt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, so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sind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auch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meine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Wege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viel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höher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als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eure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Wege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und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meine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Gedanken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als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eure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Gedanken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.”</a:t>
            </a:r>
            <a:endParaRPr lang="en-US" sz="2400" b="1" dirty="0">
              <a:solidFill>
                <a:srgbClr val="FFFFFF"/>
              </a:solidFill>
              <a:effectLst>
                <a:glow rad="139700">
                  <a:schemeClr val="tx1">
                    <a:alpha val="96000"/>
                  </a:schemeClr>
                </a:glo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>
              <a:defRPr/>
            </a:pPr>
            <a:r>
              <a:rPr lang="en-US" sz="2400" b="1" baseline="30000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8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Der Herr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sagt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: “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Meine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Gedanken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sind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nicht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eure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Gedanken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, und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meine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Wege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sind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nicht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eure</a:t>
            </a:r>
            <a:r>
              <a:rPr lang="en-US" sz="2400" b="1" dirty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Wege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.”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2" descr="Three Son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Unsere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drei</a:t>
            </a:r>
            <a:r>
              <a:rPr 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Söhne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2390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9144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Die Kraft des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Wort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Gottes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(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Jes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55:10a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HFA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“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Denkt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an den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Regen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und den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Schnee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!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Sie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fallen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vom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Himmel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und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bleiben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nicht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ohne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Wirkung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: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Sie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tränken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die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Erde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und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machen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sie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fruchtbar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;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alles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sprießt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und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wächst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.” 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Die Kraft des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Wort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Gottes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(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Jes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55:10b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HFA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“So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bekommt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der Bauer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wieder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Samen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für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die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nächste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Aussaat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, und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er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hat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genügend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Brot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.”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Die Kraft des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Wort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Gottes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(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Jes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55:11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HFA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“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Genauso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ist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mein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Wort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: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Es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bleibt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nicht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ohne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Wirkung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sondern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erreicht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, was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ich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will, und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es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führt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das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aus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, was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ich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ihm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aufgetragen</a:t>
            </a:r>
            <a:r>
              <a:rPr 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habe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.”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  <p:pic>
        <p:nvPicPr>
          <p:cNvPr id="38605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868863"/>
            <a:ext cx="2390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775" y="1524000"/>
            <a:ext cx="3481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WordArt 8"/>
          <p:cNvSpPr>
            <a:spLocks noChangeArrowheads="1" noChangeShapeType="1" noTextEdit="1"/>
          </p:cNvSpPr>
          <p:nvPr/>
        </p:nvSpPr>
        <p:spPr bwMode="auto">
          <a:xfrm>
            <a:off x="1219200" y="533400"/>
            <a:ext cx="64770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Unser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Ziel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: Die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Lücke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zu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schliessen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!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FF"/>
              </a:solidFill>
              <a:latin typeface="Arial Black"/>
              <a:ea typeface="Arial Black"/>
              <a:cs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8" y="1548077"/>
            <a:ext cx="3823325" cy="51932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4" descr="ISCBG032"/>
          <p:cNvPicPr>
            <a:picLocks noChangeAspect="1" noChangeArrowheads="1"/>
          </p:cNvPicPr>
          <p:nvPr/>
        </p:nvPicPr>
        <p:blipFill>
          <a:blip r:embed="rId3">
            <a:lum bright="-6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Kursbeschreibung</a:t>
            </a:r>
            <a:endParaRPr lang="en-US" dirty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390147" name="Text Box 6"/>
          <p:cNvSpPr txBox="1">
            <a:spLocks noChangeArrowheads="1"/>
          </p:cNvSpPr>
          <p:nvPr/>
        </p:nvSpPr>
        <p:spPr bwMode="auto">
          <a:xfrm>
            <a:off x="517525" y="1431925"/>
            <a:ext cx="7407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0" y="1219200"/>
            <a:ext cx="9144000" cy="527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3600" indent="-4064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Anleitung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zur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Vorbereitung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einer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Auslegungspredigt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durch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den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Auslegungsprozess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der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Exegese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Theologie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und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Homiletik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mit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Betonung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des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strategischen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Gebrauchs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von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rhetorischer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Argumentation,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Manuskriptvorbereitung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Stil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&amp;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Klarheit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),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und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zum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Schluss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das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Predigen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von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zwei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Predigten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(</a:t>
            </a:r>
            <a:r>
              <a:rPr lang="en-US" sz="2800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Brief &amp;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AT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Erzählung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). 3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Stunden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Predigttermine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und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besondere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Predigten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Erzählung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thematisch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Monolog,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evangelistisch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Hochzeit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&amp;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Abdankung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werden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auch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besprochen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.</a:t>
            </a: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354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solidFill>
                  <a:srgbClr val="FFFFFF"/>
                </a:solidFill>
                <a:ea typeface="Osaka" charset="0"/>
                <a:cs typeface="Osaka" charset="0"/>
              </a:rPr>
              <a:t>v</a:t>
            </a:r>
            <a:endParaRPr lang="en-US" b="1" smtClean="0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2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92194" name="Picture 3" descr="DSS"/>
          <p:cNvPicPr>
            <a:picLocks noChangeAspect="1" noChangeArrowheads="1"/>
          </p:cNvPicPr>
          <p:nvPr/>
        </p:nvPicPr>
        <p:blipFill>
          <a:blip r:embed="rId4">
            <a:lum bright="-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-65088"/>
            <a:ext cx="6553200" cy="685801"/>
          </a:xfrm>
          <a:solidFill>
            <a:schemeClr val="accent1">
              <a:lumMod val="75000"/>
            </a:schemeClr>
          </a:solidFill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Kursziele</a:t>
            </a:r>
            <a:endParaRPr lang="en-US" sz="3600" b="1" dirty="0">
              <a:solidFill>
                <a:schemeClr val="bg1"/>
              </a:solidFill>
              <a:effectLst>
                <a:glow rad="63500">
                  <a:schemeClr val="bg2"/>
                </a:glow>
              </a:effectLst>
              <a:ea typeface="ＭＳ Ｐゴシック" charset="-128"/>
              <a:cs typeface="Arial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51520" y="692696"/>
            <a:ext cx="8742362" cy="609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en-US" altLang="ja-JP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Bei</a:t>
            </a:r>
            <a:r>
              <a:rPr lang="en-US" altLang="ja-JP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Kursende</a:t>
            </a:r>
            <a:r>
              <a:rPr lang="en-US" altLang="ja-JP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solltest</a:t>
            </a:r>
            <a:r>
              <a:rPr lang="en-US" altLang="ja-JP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du </a:t>
            </a:r>
            <a:r>
              <a:rPr lang="en-US" altLang="ja-JP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Folgendes</a:t>
            </a:r>
            <a:r>
              <a:rPr lang="en-US" altLang="ja-JP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können</a:t>
            </a:r>
            <a:r>
              <a:rPr lang="en-US" altLang="ja-JP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:</a:t>
            </a:r>
          </a:p>
          <a:p>
            <a:pPr marL="0" indent="0">
              <a:defRPr/>
            </a:pPr>
            <a:endParaRPr lang="en-US" altLang="ja-JP" sz="26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Das 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Was &amp;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Wie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der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Auslegungspredigt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wiedergeben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</a:p>
          <a:p>
            <a:pPr marL="514350" indent="-514350">
              <a:buClr>
                <a:schemeClr val="accent3"/>
              </a:buClr>
              <a:buFont typeface="+mj-lt"/>
              <a:buAutoNum type="alphaUcPeriod"/>
              <a:defRPr/>
            </a:pP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Exegetische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&amp;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homiletische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Gliederung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ausarbeiten</a:t>
            </a:r>
            <a:endParaRPr lang="en-US" sz="26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UcPeriod"/>
              <a:defRPr/>
            </a:pP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Einleitung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Hauptteil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&amp;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Schluss</a:t>
            </a:r>
            <a:r>
              <a:rPr lang="en-US" sz="26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erklären</a:t>
            </a:r>
            <a:endParaRPr lang="en-US" sz="2600" b="1" dirty="0" smtClean="0">
              <a:solidFill>
                <a:srgbClr val="FFFFFF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UcPeriod"/>
              <a:defRPr/>
            </a:pP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Selbstvertrauen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im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Predigen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aufbauen</a:t>
            </a:r>
            <a:endParaRPr lang="en-US" sz="2600" b="1" dirty="0" smtClean="0">
              <a:solidFill>
                <a:srgbClr val="FFFF00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Kursinhalt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durch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Unterrichten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oder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Übersetzen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lernen</a:t>
            </a:r>
            <a:endParaRPr lang="en-US" sz="2600" b="1" dirty="0" smtClean="0">
              <a:solidFill>
                <a:schemeClr val="tx2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UcPeriod"/>
              <a:defRPr/>
            </a:pP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Anwendungen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aus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der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Bibel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relevant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machen</a:t>
            </a:r>
            <a:endParaRPr lang="en-US" sz="26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600" b="1" dirty="0" err="1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Predigten</a:t>
            </a:r>
            <a:r>
              <a:rPr lang="en-US" sz="26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auswerten</a:t>
            </a:r>
            <a:r>
              <a:rPr lang="en-US" sz="26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um </a:t>
            </a:r>
            <a:r>
              <a:rPr lang="en-US" sz="2600" b="1" dirty="0" err="1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sie</a:t>
            </a:r>
            <a:r>
              <a:rPr lang="en-US" sz="26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zu</a:t>
            </a:r>
            <a:r>
              <a:rPr lang="en-US" sz="26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verbessern</a:t>
            </a:r>
            <a:endParaRPr lang="en-US" sz="2600" b="1" dirty="0" smtClean="0">
              <a:solidFill>
                <a:srgbClr val="FFFF00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UcPeriod"/>
              <a:defRPr/>
            </a:pPr>
            <a:r>
              <a:rPr lang="en-US" altLang="ja-JP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Briefe</a:t>
            </a:r>
            <a:r>
              <a:rPr lang="en-US" altLang="ja-JP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&amp;</a:t>
            </a:r>
            <a:r>
              <a:rPr lang="en-US" altLang="ja-JP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Erzählungen</a:t>
            </a:r>
            <a:r>
              <a:rPr lang="en-US" altLang="ja-JP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(das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ja-JP" alt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“</a:t>
            </a:r>
            <a:r>
              <a:rPr lang="en-US" altLang="ja-JP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Was</a:t>
            </a:r>
            <a:r>
              <a:rPr lang="ja-JP" alt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”</a:t>
            </a:r>
            <a:r>
              <a:rPr lang="de-CH" altLang="ja-JP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) </a:t>
            </a:r>
            <a:r>
              <a:rPr lang="de-CH" altLang="ja-JP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predigen</a:t>
            </a:r>
            <a:endParaRPr lang="en-US" altLang="ja-JP" sz="2600" b="1" dirty="0" smtClean="0">
              <a:solidFill>
                <a:srgbClr val="FFFF00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Eine</a:t>
            </a:r>
            <a:r>
              <a:rPr lang="en-US" sz="26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wahre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interessante</a:t>
            </a:r>
            <a:r>
              <a:rPr lang="en-US" sz="2600" b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klare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smtClean="0">
                <a:solidFill>
                  <a:schemeClr val="tx2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&amp; </a:t>
            </a:r>
            <a:r>
              <a:rPr lang="en-US" sz="2600" b="1" dirty="0" err="1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relevante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Predigt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altLang="ja-JP" sz="26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(das</a:t>
            </a:r>
            <a:r>
              <a:rPr lang="en-US" sz="26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ja-JP" altLang="en-US" sz="26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“</a:t>
            </a:r>
            <a:r>
              <a:rPr lang="en-US" altLang="ja-JP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Wie</a:t>
            </a:r>
            <a:r>
              <a:rPr lang="ja-JP" alt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”</a:t>
            </a:r>
            <a:r>
              <a:rPr lang="de-CH" altLang="ja-JP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)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predigen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(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siehe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Hauptziel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auf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Seite</a:t>
            </a:r>
            <a:r>
              <a:rPr lang="en-US" sz="26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25).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354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solidFill>
                  <a:schemeClr val="bg1"/>
                </a:solidFill>
                <a:cs typeface="Arial" charset="0"/>
              </a:rPr>
              <a:t>v</a:t>
            </a:r>
            <a:endParaRPr lang="en-US" smtClean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7479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0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0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0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0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0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0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0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09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09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1203325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Wahr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Klar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572000" y="1203325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Interessant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57200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Relevant</a:t>
            </a: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2636838"/>
            <a:ext cx="6191250" cy="1555750"/>
          </a:xfrm>
          <a:solidFill>
            <a:schemeClr val="tx1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Vier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Ziele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Die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Predigt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ist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48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cs typeface="Arial" charset="0"/>
              </a:rPr>
              <a:t>25</a:t>
            </a:r>
            <a:endParaRPr lang="en-US" dirty="0" smtClean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animBg="1"/>
      <p:bldP spid="65539" grpId="0"/>
      <p:bldP spid="65551" grpId="0" animBg="1"/>
      <p:bldP spid="65552" grpId="0" animBg="1"/>
      <p:bldP spid="65553" grpId="0" animBg="1"/>
      <p:bldP spid="65541" grpId="0"/>
      <p:bldP spid="65543" grpId="0"/>
      <p:bldP spid="655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68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70975" cy="1143000"/>
          </a:xfrm>
        </p:spPr>
        <p:txBody>
          <a:bodyPr/>
          <a:lstStyle/>
          <a:p>
            <a:r>
              <a:rPr lang="en-US" b="1" dirty="0" smtClean="0">
                <a:effectLst>
                  <a:glow rad="228600">
                    <a:schemeClr val="tx1"/>
                  </a:glow>
                </a:effectLst>
              </a:rPr>
              <a:t>Dr. Rick &amp; Dr. Ramesh Richard</a:t>
            </a:r>
            <a:endParaRPr lang="en-US" b="1" dirty="0">
              <a:effectLst>
                <a:glow rad="228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97754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367623" name="Picture 7" descr="Ram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18049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Kursvoraussetzungen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6294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v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1520" y="1389056"/>
            <a:ext cx="5374475" cy="5428388"/>
            <a:chOff x="251520" y="1389056"/>
            <a:chExt cx="5374475" cy="5428388"/>
          </a:xfrm>
        </p:grpSpPr>
        <p:pic>
          <p:nvPicPr>
            <p:cNvPr id="367624" name="Picture 8" descr="RameshPESBoo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72623">
              <a:off x="2489095" y="1389056"/>
              <a:ext cx="31369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51520" y="4509120"/>
              <a:ext cx="2339752" cy="230832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dirty="0" smtClean="0">
                  <a:solidFill>
                    <a:srgbClr val="FFFF00"/>
                  </a:solidFill>
                </a:rPr>
                <a:t>“</a:t>
              </a:r>
              <a:r>
                <a:rPr lang="en-US" sz="2400" dirty="0" err="1" smtClean="0">
                  <a:solidFill>
                    <a:srgbClr val="FFFF00"/>
                  </a:solidFill>
                </a:rPr>
                <a:t>Vorbereiten</a:t>
              </a:r>
              <a:r>
                <a:rPr lang="en-US" sz="2400" dirty="0" smtClean="0">
                  <a:solidFill>
                    <a:srgbClr val="FFFF00"/>
                  </a:solidFill>
                </a:rPr>
                <a:t> von </a:t>
              </a:r>
              <a:r>
                <a:rPr lang="en-US" sz="2400" dirty="0" err="1" smtClean="0">
                  <a:solidFill>
                    <a:srgbClr val="FFFF00"/>
                  </a:solidFill>
                </a:rPr>
                <a:t>Auslegungs-predigten</a:t>
              </a:r>
              <a:r>
                <a:rPr lang="en-US" sz="2400" dirty="0" smtClean="0">
                  <a:solidFill>
                    <a:srgbClr val="FFFF00"/>
                  </a:solidFill>
                </a:rPr>
                <a:t>” Ramesh Richard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40152" y="1312223"/>
            <a:ext cx="3203848" cy="5468054"/>
            <a:chOff x="5940152" y="1312223"/>
            <a:chExt cx="3203848" cy="5468054"/>
          </a:xfrm>
        </p:grpSpPr>
        <p:pic>
          <p:nvPicPr>
            <p:cNvPr id="367625" name="Picture 9" descr="Mawhinney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842" y="1312223"/>
              <a:ext cx="2925157" cy="4493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5940152" y="5949280"/>
              <a:ext cx="3203848" cy="83099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dirty="0" smtClean="0">
                  <a:solidFill>
                    <a:srgbClr val="FFFF00"/>
                  </a:solidFill>
                </a:rPr>
                <a:t>“</a:t>
              </a:r>
              <a:r>
                <a:rPr lang="en-US" sz="2400" dirty="0" err="1" smtClean="0">
                  <a:solidFill>
                    <a:srgbClr val="FFFF00"/>
                  </a:solidFill>
                </a:rPr>
                <a:t>Predigen</a:t>
              </a:r>
              <a:r>
                <a:rPr lang="en-US" sz="2400" dirty="0" smtClean="0">
                  <a:solidFill>
                    <a:srgbClr val="FFFF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</a:rPr>
                <a:t>mit</a:t>
              </a:r>
              <a:r>
                <a:rPr lang="en-US" sz="2400" dirty="0" smtClean="0">
                  <a:solidFill>
                    <a:srgbClr val="FFFF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</a:rPr>
                <a:t>Frische</a:t>
              </a:r>
              <a:r>
                <a:rPr lang="en-US" sz="2400" dirty="0" smtClean="0">
                  <a:solidFill>
                    <a:srgbClr val="FFFF00"/>
                  </a:solidFill>
                </a:rPr>
                <a:t>”</a:t>
              </a:r>
            </a:p>
            <a:p>
              <a:r>
                <a:rPr lang="en-US" sz="2400" dirty="0" smtClean="0">
                  <a:solidFill>
                    <a:srgbClr val="FFFF00"/>
                  </a:solidFill>
                </a:rPr>
                <a:t>Bruce </a:t>
              </a:r>
              <a:r>
                <a:rPr lang="en-US" sz="2400" dirty="0" err="1" smtClean="0">
                  <a:solidFill>
                    <a:srgbClr val="FFFF00"/>
                  </a:solidFill>
                </a:rPr>
                <a:t>Mawhinney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77298"/>
            <a:ext cx="3200400" cy="415925"/>
          </a:xfrm>
          <a:solidFill>
            <a:srgbClr val="000000"/>
          </a:solidFill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 anchor="ctr"/>
          <a:lstStyle/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sz="2400" dirty="0" err="1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Lektüre</a:t>
            </a:r>
            <a:r>
              <a:rPr lang="en-US" altLang="zh-CN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 (</a:t>
            </a:r>
            <a:r>
              <a:rPr lang="en-US" altLang="zh-CN" sz="2400" dirty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10%</a:t>
            </a:r>
            <a:r>
              <a:rPr lang="en-US" altLang="zh-CN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sz="2400" dirty="0">
              <a:solidFill>
                <a:srgbClr val="FFF9F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le 1"/>
          <p:cNvSpPr>
            <a:spLocks noGrp="1"/>
          </p:cNvSpPr>
          <p:nvPr>
            <p:ph type="title"/>
          </p:nvPr>
        </p:nvSpPr>
        <p:spPr>
          <a:xfrm>
            <a:off x="5148263" y="115889"/>
            <a:ext cx="3744912" cy="2160984"/>
          </a:xfrm>
        </p:spPr>
        <p:txBody>
          <a:bodyPr/>
          <a:lstStyle/>
          <a:p>
            <a:r>
              <a:rPr lang="en-US" sz="4800" b="1" dirty="0" err="1" smtClean="0">
                <a:latin typeface="Arial" charset="0"/>
                <a:ea typeface="ＭＳ Ｐゴシック" charset="0"/>
              </a:rPr>
              <a:t>Deine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erste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Lektüren-aufgabe</a:t>
            </a:r>
            <a:endParaRPr lang="en-US" sz="4800" b="1" dirty="0">
              <a:latin typeface="Arial" charset="0"/>
              <a:ea typeface="ＭＳ Ｐゴシック" charset="0"/>
            </a:endParaRPr>
          </a:p>
        </p:txBody>
      </p:sp>
      <p:pic>
        <p:nvPicPr>
          <p:cNvPr id="398338" name="Picture 2" descr="20130720120719290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35986">
            <a:off x="-483394" y="885031"/>
            <a:ext cx="6486526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9" name="Title 1"/>
          <p:cNvSpPr txBox="1">
            <a:spLocks/>
          </p:cNvSpPr>
          <p:nvPr/>
        </p:nvSpPr>
        <p:spPr bwMode="auto">
          <a:xfrm>
            <a:off x="5795963" y="2348880"/>
            <a:ext cx="3325812" cy="411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 smtClean="0">
                <a:solidFill>
                  <a:srgbClr val="FFFFFF"/>
                </a:solidFill>
                <a:cs typeface="Arial" charset="0"/>
              </a:rPr>
              <a:t>“</a:t>
            </a:r>
            <a:r>
              <a:rPr lang="en-US" sz="3200" i="1" dirty="0" err="1" smtClean="0">
                <a:solidFill>
                  <a:srgbClr val="FFFFFF"/>
                </a:solidFill>
                <a:cs typeface="Arial" charset="0"/>
              </a:rPr>
              <a:t>Wie</a:t>
            </a:r>
            <a:r>
              <a:rPr lang="en-US" sz="3200" i="1" dirty="0" smtClean="0">
                <a:solidFill>
                  <a:srgbClr val="FFFFFF"/>
                </a:solidFill>
                <a:cs typeface="Arial" charset="0"/>
              </a:rPr>
              <a:t> man </a:t>
            </a:r>
            <a:r>
              <a:rPr lang="en-US" sz="3200" i="1" dirty="0" err="1" smtClean="0">
                <a:solidFill>
                  <a:srgbClr val="FFFFFF"/>
                </a:solidFill>
                <a:cs typeface="Arial" charset="0"/>
              </a:rPr>
              <a:t>Ideen</a:t>
            </a:r>
            <a:r>
              <a:rPr lang="en-US" sz="32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cs typeface="Arial" charset="0"/>
              </a:rPr>
              <a:t>kommuniziert</a:t>
            </a:r>
            <a:r>
              <a:rPr lang="en-US" sz="3200" i="1" dirty="0" smtClean="0">
                <a:solidFill>
                  <a:srgbClr val="FFFFFF"/>
                </a:solidFill>
                <a:cs typeface="Arial" charset="0"/>
              </a:rPr>
              <a:t>”</a:t>
            </a:r>
          </a:p>
          <a:p>
            <a:pPr algn="ctr"/>
            <a:r>
              <a:rPr lang="en-US" sz="3200" i="1" dirty="0" smtClean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algn="ctr"/>
            <a:r>
              <a:rPr lang="en-US" sz="3200" i="1" dirty="0" smtClean="0">
                <a:solidFill>
                  <a:srgbClr val="FFFFFF"/>
                </a:solidFill>
                <a:cs typeface="Arial" charset="0"/>
              </a:rPr>
              <a:t>Lies dieses </a:t>
            </a:r>
            <a:r>
              <a:rPr lang="en-US" sz="3200" i="1" dirty="0">
                <a:solidFill>
                  <a:srgbClr val="FFFFFF"/>
                </a:solidFill>
                <a:cs typeface="Arial" charset="0"/>
              </a:rPr>
              <a:t>20</a:t>
            </a:r>
            <a:r>
              <a:rPr lang="en-US" sz="3200" i="1" dirty="0" smtClean="0">
                <a:solidFill>
                  <a:srgbClr val="FFFFFF"/>
                </a:solidFill>
                <a:cs typeface="Arial" charset="0"/>
              </a:rPr>
              <a:t>-seitige </a:t>
            </a:r>
            <a:r>
              <a:rPr lang="en-US" sz="3200" i="1" dirty="0" err="1" smtClean="0">
                <a:solidFill>
                  <a:srgbClr val="FFFFFF"/>
                </a:solidFill>
                <a:cs typeface="Arial" charset="0"/>
              </a:rPr>
              <a:t>Büchlein</a:t>
            </a:r>
            <a:r>
              <a:rPr lang="en-US" sz="32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cs typeface="Arial" charset="0"/>
              </a:rPr>
              <a:t>vor</a:t>
            </a:r>
            <a:r>
              <a:rPr lang="en-US" sz="3200" i="1" dirty="0" smtClean="0">
                <a:solidFill>
                  <a:srgbClr val="FFFFFF"/>
                </a:solidFill>
                <a:cs typeface="Arial" charset="0"/>
              </a:rPr>
              <a:t> der </a:t>
            </a:r>
            <a:r>
              <a:rPr lang="en-US" sz="3200" i="1" dirty="0" err="1" smtClean="0">
                <a:solidFill>
                  <a:srgbClr val="FFFFFF"/>
                </a:solidFill>
                <a:cs typeface="Arial" charset="0"/>
              </a:rPr>
              <a:t>nächsten</a:t>
            </a:r>
            <a:r>
              <a:rPr lang="en-US" sz="32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cs typeface="Arial" charset="0"/>
              </a:rPr>
              <a:t>Klasse</a:t>
            </a:r>
            <a:endParaRPr lang="en-US" sz="3200" i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60350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Kurt</a:t>
            </a: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arbeitet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b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in IT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313348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urt &amp; Cara Sid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2616" y="-79375"/>
            <a:ext cx="10404476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9948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1" name="Picture 2" descr="BordenSteps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3352800" cy="203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latin typeface="Arial" charset="0"/>
                <a:ea typeface="MS Pゴシック" charset="0"/>
                <a:cs typeface="Arial" charset="0"/>
              </a:rPr>
              <a:t>Bordens</a:t>
            </a:r>
            <a:r>
              <a:rPr lang="en-US" altLang="ja-JP" b="1" dirty="0" smtClean="0">
                <a:latin typeface="Arial" charset="0"/>
                <a:ea typeface="MS Pゴシック" charset="0"/>
                <a:cs typeface="Arial" charset="0"/>
              </a:rPr>
              <a:t> </a:t>
            </a:r>
            <a:r>
              <a:rPr lang="en-US" altLang="ja-JP" b="1" dirty="0" err="1" smtClean="0">
                <a:latin typeface="Arial" charset="0"/>
                <a:ea typeface="MS Pゴシック" charset="0"/>
                <a:cs typeface="Arial" charset="0"/>
              </a:rPr>
              <a:t>Grundlagen</a:t>
            </a:r>
            <a:endParaRPr lang="en-US" b="1" dirty="0">
              <a:latin typeface="Arial" charset="0"/>
              <a:ea typeface="MS Pゴシック" charset="0"/>
              <a:cs typeface="Arial" charset="0"/>
            </a:endParaRPr>
          </a:p>
        </p:txBody>
      </p:sp>
      <p:sp>
        <p:nvSpPr>
          <p:cNvPr id="399363" name="Text Box 4"/>
          <p:cNvSpPr txBox="1">
            <a:spLocks noChangeArrowheads="1"/>
          </p:cNvSpPr>
          <p:nvPr/>
        </p:nvSpPr>
        <p:spPr bwMode="auto">
          <a:xfrm>
            <a:off x="8001000" y="396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</a:rPr>
              <a:t>10-11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9364" name="Text Box 5"/>
          <p:cNvSpPr txBox="1">
            <a:spLocks noChangeArrowheads="1"/>
          </p:cNvSpPr>
          <p:nvPr/>
        </p:nvSpPr>
        <p:spPr bwMode="auto">
          <a:xfrm>
            <a:off x="2589213" y="6400800"/>
            <a:ext cx="65547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Richard Borden, </a:t>
            </a:r>
            <a:r>
              <a:rPr lang="en-US" sz="2400" i="1" dirty="0">
                <a:solidFill>
                  <a:srgbClr val="000000"/>
                </a:solidFill>
              </a:rPr>
              <a:t>How to Communicate Ideas</a:t>
            </a:r>
            <a:r>
              <a:rPr lang="en-US" sz="2400" dirty="0">
                <a:solidFill>
                  <a:srgbClr val="000000"/>
                </a:solidFill>
              </a:rPr>
              <a:t>, 1</a:t>
            </a:r>
          </a:p>
        </p:txBody>
      </p:sp>
      <p:sp>
        <p:nvSpPr>
          <p:cNvPr id="399365" name="Rounded Rectangular Callout 1"/>
          <p:cNvSpPr>
            <a:spLocks noChangeArrowheads="1"/>
          </p:cNvSpPr>
          <p:nvPr/>
        </p:nvSpPr>
        <p:spPr bwMode="auto">
          <a:xfrm>
            <a:off x="34925" y="1844675"/>
            <a:ext cx="3384550" cy="4320629"/>
          </a:xfrm>
          <a:prstGeom prst="wedgeRoundRectCallout">
            <a:avLst>
              <a:gd name="adj1" fmla="val 60681"/>
              <a:gd name="adj2" fmla="val -18301"/>
              <a:gd name="adj3" fmla="val 16667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solidFill>
                  <a:srgbClr val="E8EAE9"/>
                </a:solidFill>
              </a:rPr>
              <a:t>Die </a:t>
            </a:r>
            <a:r>
              <a:rPr lang="en-US" sz="2800" b="1" dirty="0" err="1" smtClean="0">
                <a:solidFill>
                  <a:srgbClr val="E8EAE9"/>
                </a:solidFill>
              </a:rPr>
              <a:t>Grundregel</a:t>
            </a:r>
            <a:r>
              <a:rPr lang="en-US" sz="2800" b="1" dirty="0" smtClean="0">
                <a:solidFill>
                  <a:srgbClr val="E8EAE9"/>
                </a:solidFill>
              </a:rPr>
              <a:t> des </a:t>
            </a:r>
            <a:r>
              <a:rPr lang="en-US" sz="2800" b="1" dirty="0" err="1" smtClean="0">
                <a:solidFill>
                  <a:srgbClr val="E8EAE9"/>
                </a:solidFill>
              </a:rPr>
              <a:t>Redeaufbaus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lautet</a:t>
            </a:r>
            <a:r>
              <a:rPr lang="en-US" sz="2800" b="1" dirty="0" smtClean="0">
                <a:solidFill>
                  <a:srgbClr val="E8EAE9"/>
                </a:solidFill>
              </a:rPr>
              <a:t> in </a:t>
            </a:r>
            <a:r>
              <a:rPr lang="en-US" sz="2800" b="1" dirty="0" err="1" smtClean="0">
                <a:solidFill>
                  <a:srgbClr val="E8EAE9"/>
                </a:solidFill>
              </a:rPr>
              <a:t>acht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Worten</a:t>
            </a:r>
            <a:r>
              <a:rPr lang="en-US" sz="2800" b="1" dirty="0" smtClean="0">
                <a:solidFill>
                  <a:srgbClr val="E8EAE9"/>
                </a:solidFill>
              </a:rPr>
              <a:t>:</a:t>
            </a:r>
          </a:p>
          <a:p>
            <a:endParaRPr lang="en-US" sz="2800" b="1" dirty="0" smtClean="0">
              <a:solidFill>
                <a:srgbClr val="E8EAE9"/>
              </a:solidFill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</a:rPr>
              <a:t>Gib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jeder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Rede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einen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Zweck</a:t>
            </a:r>
            <a:r>
              <a:rPr lang="en-US" sz="2800" b="1" dirty="0">
                <a:solidFill>
                  <a:srgbClr val="FFFF00"/>
                </a:solidFill>
              </a:rPr>
              <a:t>–</a:t>
            </a:r>
            <a:r>
              <a:rPr lang="en-US" sz="2800" b="1" dirty="0" smtClean="0">
                <a:solidFill>
                  <a:srgbClr val="FFFF00"/>
                </a:solidFill>
              </a:rPr>
              <a:t>–und </a:t>
            </a:r>
            <a:r>
              <a:rPr lang="en-US" sz="2800" b="1" dirty="0" err="1" smtClean="0">
                <a:solidFill>
                  <a:srgbClr val="FFFF00"/>
                </a:solidFill>
              </a:rPr>
              <a:t>eine</a:t>
            </a:r>
            <a:r>
              <a:rPr lang="en-US" sz="2800" b="1" dirty="0" smtClean="0">
                <a:solidFill>
                  <a:srgbClr val="FFFF00"/>
                </a:solidFill>
              </a:rPr>
              <a:t> Gestalt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SBC </a:t>
            </a: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Kursvoraussetzungen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1410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391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905000"/>
            <a:ext cx="4711700" cy="4764088"/>
          </a:xfrm>
          <a:effectLst/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Lektüre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altLang="zh-CN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Projekt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</a:t>
            </a:r>
            <a:r>
              <a:rPr lang="en-US" altLang="zh-CN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%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</a:t>
            </a:r>
            <a:endParaRPr lang="en-US" altLang="zh-CN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5175"/>
          </a:xfrm>
          <a:solidFill>
            <a:srgbClr val="800000"/>
          </a:solidFill>
        </p:spPr>
        <p:txBody>
          <a:bodyPr/>
          <a:lstStyle/>
          <a:p>
            <a:r>
              <a:rPr lang="en-US" sz="34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Zeigen</a:t>
            </a:r>
            <a:r>
              <a:rPr lang="en-US" sz="3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wir</a:t>
            </a:r>
            <a:r>
              <a:rPr lang="en-US" sz="3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anderen</a:t>
            </a:r>
            <a:r>
              <a:rPr lang="en-US" sz="3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auch</a:t>
            </a:r>
            <a:r>
              <a:rPr lang="en-US" sz="3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wie</a:t>
            </a:r>
            <a:r>
              <a:rPr lang="en-US" sz="3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man </a:t>
            </a:r>
            <a:r>
              <a:rPr lang="en-US" sz="34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predigt</a:t>
            </a:r>
            <a:r>
              <a:rPr lang="en-US" sz="3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3458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2916238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59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763" y="3789363"/>
            <a:ext cx="35512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55927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1" name="Subtitle 2"/>
          <p:cNvSpPr txBox="1">
            <a:spLocks/>
          </p:cNvSpPr>
          <p:nvPr/>
        </p:nvSpPr>
        <p:spPr bwMode="auto">
          <a:xfrm>
            <a:off x="2916238" y="836613"/>
            <a:ext cx="62277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</a:rPr>
              <a:t>“Was </a:t>
            </a:r>
            <a:r>
              <a:rPr lang="en-US" sz="2800" b="1" dirty="0">
                <a:solidFill>
                  <a:srgbClr val="FFFFFF"/>
                </a:solidFill>
              </a:rPr>
              <a:t>du von </a:t>
            </a:r>
            <a:r>
              <a:rPr lang="en-US" sz="2800" b="1" dirty="0" err="1">
                <a:solidFill>
                  <a:srgbClr val="FFFFFF"/>
                </a:solidFill>
              </a:rPr>
              <a:t>mir</a:t>
            </a:r>
            <a:r>
              <a:rPr lang="en-US" sz="2800" b="1" dirty="0">
                <a:solidFill>
                  <a:srgbClr val="FFFFFF"/>
                </a:solidFill>
              </a:rPr>
              <a:t> in </a:t>
            </a:r>
            <a:r>
              <a:rPr lang="en-US" sz="2800" b="1" dirty="0" err="1">
                <a:solidFill>
                  <a:srgbClr val="FFFFFF"/>
                </a:solidFill>
              </a:rPr>
              <a:t>Gegenwart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vieler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Zeugen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gehört</a:t>
            </a:r>
            <a:r>
              <a:rPr lang="en-US" sz="2800" b="1" dirty="0">
                <a:solidFill>
                  <a:srgbClr val="FFFFFF"/>
                </a:solidFill>
              </a:rPr>
              <a:t> hast, das </a:t>
            </a:r>
            <a:r>
              <a:rPr lang="en-US" sz="2800" b="1" dirty="0" err="1">
                <a:solidFill>
                  <a:srgbClr val="FFFFFF"/>
                </a:solidFill>
              </a:rPr>
              <a:t>gib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jetzt</a:t>
            </a:r>
            <a:r>
              <a:rPr lang="en-US" sz="2800" b="1" dirty="0">
                <a:solidFill>
                  <a:srgbClr val="FFFFFF"/>
                </a:solidFill>
              </a:rPr>
              <a:t> an </a:t>
            </a:r>
            <a:r>
              <a:rPr lang="en-US" sz="2800" b="1" dirty="0" err="1">
                <a:solidFill>
                  <a:srgbClr val="FFFFFF"/>
                </a:solidFill>
              </a:rPr>
              <a:t>zuverlässige</a:t>
            </a:r>
            <a:r>
              <a:rPr lang="en-US" sz="2800" b="1" dirty="0">
                <a:solidFill>
                  <a:srgbClr val="FFFFFF"/>
                </a:solidFill>
              </a:rPr>
              <a:t> Christen </a:t>
            </a:r>
            <a:r>
              <a:rPr lang="en-US" sz="2800" b="1" dirty="0" err="1">
                <a:solidFill>
                  <a:srgbClr val="FFFFFF"/>
                </a:solidFill>
              </a:rPr>
              <a:t>weiter</a:t>
            </a:r>
            <a:r>
              <a:rPr lang="en-US" sz="2800" b="1" dirty="0">
                <a:solidFill>
                  <a:srgbClr val="FFFFFF"/>
                </a:solidFill>
              </a:rPr>
              <a:t>, die </a:t>
            </a:r>
            <a:r>
              <a:rPr lang="en-US" sz="2800" b="1" dirty="0" err="1">
                <a:solidFill>
                  <a:srgbClr val="FFFFFF"/>
                </a:solidFill>
              </a:rPr>
              <a:t>fähig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sind</a:t>
            </a:r>
            <a:r>
              <a:rPr lang="en-US" sz="2800" b="1" dirty="0">
                <a:solidFill>
                  <a:srgbClr val="FFFFFF"/>
                </a:solidFill>
              </a:rPr>
              <a:t>, </a:t>
            </a:r>
            <a:r>
              <a:rPr lang="en-US" sz="2800" b="1" dirty="0" err="1">
                <a:solidFill>
                  <a:srgbClr val="FFFFFF"/>
                </a:solidFill>
              </a:rPr>
              <a:t>auch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andere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im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Glauben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zu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unterweisen</a:t>
            </a:r>
            <a:r>
              <a:rPr lang="en-US" sz="2800" b="1" dirty="0" smtClean="0">
                <a:solidFill>
                  <a:srgbClr val="FFFFFF"/>
                </a:solidFill>
              </a:rPr>
              <a:t>.” </a:t>
            </a:r>
          </a:p>
          <a:p>
            <a:pPr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FFFFFF"/>
                </a:solidFill>
              </a:rPr>
              <a:t>(</a:t>
            </a:r>
            <a:r>
              <a:rPr lang="en-US" sz="2000" b="1" dirty="0">
                <a:solidFill>
                  <a:srgbClr val="FFFFFF"/>
                </a:solidFill>
              </a:rPr>
              <a:t>2 Tim. 2:2 </a:t>
            </a:r>
            <a:r>
              <a:rPr lang="en-US" sz="2000" b="1" dirty="0" smtClean="0">
                <a:solidFill>
                  <a:srgbClr val="FFFFFF"/>
                </a:solidFill>
              </a:rPr>
              <a:t>HFA)</a:t>
            </a:r>
            <a:r>
              <a:rPr lang="en-US" sz="20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03463" name="Subtitle 2"/>
          <p:cNvSpPr txBox="1">
            <a:spLocks/>
          </p:cNvSpPr>
          <p:nvPr/>
        </p:nvSpPr>
        <p:spPr bwMode="auto">
          <a:xfrm>
            <a:off x="1114996" y="5517604"/>
            <a:ext cx="151278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 err="1" smtClean="0">
                <a:solidFill>
                  <a:srgbClr val="000000"/>
                </a:solidFill>
              </a:rPr>
              <a:t>Timotheus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03464" name="Subtitle 2"/>
          <p:cNvSpPr txBox="1">
            <a:spLocks/>
          </p:cNvSpPr>
          <p:nvPr/>
        </p:nvSpPr>
        <p:spPr bwMode="auto">
          <a:xfrm>
            <a:off x="2555776" y="5661620"/>
            <a:ext cx="18002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 err="1" smtClean="0">
                <a:solidFill>
                  <a:srgbClr val="000000"/>
                </a:solidFill>
              </a:rPr>
              <a:t>Zuverlässige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Leute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03465" name="Subtitle 2"/>
          <p:cNvSpPr txBox="1">
            <a:spLocks/>
          </p:cNvSpPr>
          <p:nvPr/>
        </p:nvSpPr>
        <p:spPr bwMode="auto">
          <a:xfrm>
            <a:off x="4211960" y="5517604"/>
            <a:ext cx="122364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 err="1" smtClean="0">
                <a:solidFill>
                  <a:srgbClr val="000000"/>
                </a:solidFill>
              </a:rPr>
              <a:t>Andere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03466" name="Subtitle 2"/>
          <p:cNvSpPr txBox="1">
            <a:spLocks/>
          </p:cNvSpPr>
          <p:nvPr/>
        </p:nvSpPr>
        <p:spPr bwMode="auto">
          <a:xfrm>
            <a:off x="0" y="1049338"/>
            <a:ext cx="29162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3400" b="1" dirty="0" err="1" smtClean="0">
                <a:solidFill>
                  <a:srgbClr val="000000"/>
                </a:solidFill>
              </a:rPr>
              <a:t>Jüngerschaft</a:t>
            </a:r>
            <a:endParaRPr lang="en-US" sz="3400" b="1" dirty="0">
              <a:solidFill>
                <a:srgbClr val="000000"/>
              </a:solidFill>
            </a:endParaRPr>
          </a:p>
        </p:txBody>
      </p:sp>
      <p:sp>
        <p:nvSpPr>
          <p:cNvPr id="403462" name="Subtitle 2"/>
          <p:cNvSpPr txBox="1">
            <a:spLocks/>
          </p:cNvSpPr>
          <p:nvPr/>
        </p:nvSpPr>
        <p:spPr bwMode="auto">
          <a:xfrm>
            <a:off x="1" y="5517604"/>
            <a:ext cx="104360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Paulus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1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cs typeface="+mj-cs"/>
              </a:rPr>
              <a:t>Unterrichtsdienst</a:t>
            </a:r>
            <a:r>
              <a:rPr lang="en-US" b="1" dirty="0" smtClean="0">
                <a:cs typeface="+mj-cs"/>
              </a:rPr>
              <a:t> 1997-2015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09925" y="1620838"/>
            <a:ext cx="3716338" cy="4424362"/>
            <a:chOff x="3209900" y="1620838"/>
            <a:chExt cx="3715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760" y="2466975"/>
              <a:ext cx="380922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317" y="2987675"/>
              <a:ext cx="380922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54" y="3249613"/>
              <a:ext cx="380922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171" y="1620838"/>
              <a:ext cx="380922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6563811">
              <a:off x="4124867" y="4118996"/>
              <a:ext cx="381000" cy="221093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MONGOLIEN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INDIEN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83688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FFFFFF"/>
                </a:solidFill>
                <a:latin typeface="Arial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SINGAPUR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CHINA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VIETNAM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MALAYSIEN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THAILAND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INDONESIEN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KOREA</a:t>
            </a: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14300" y="15240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JORDANIEN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300288" y="2716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NEPAL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314450" y="5189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</a:rPr>
              <a:t>SRI LANKA</a:t>
            </a:r>
          </a:p>
        </p:txBody>
      </p:sp>
    </p:spTree>
    <p:extLst>
      <p:ext uri="{BB962C8B-B14F-4D97-AF65-F5344CB8AC3E}">
        <p14:creationId xmlns:p14="http://schemas.microsoft.com/office/powerpoint/2010/main" val="2699472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Homiletiklink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auf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Hol dir diese kostenlose Präsentation!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00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3" name="Picture 1" descr="Homepage 40 languages 2015-03-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413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biblestudydownloads.com</a:t>
            </a:r>
            <a:endParaRPr lang="en-US" sz="1400" b="1" dirty="0">
              <a:solidFill>
                <a:srgbClr val="FFFFFF"/>
              </a:solidFill>
              <a:effectLst>
                <a:glow rad="2413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78251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OT Sermons PPT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8578" name="Picture 1" descr="OT Serm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3850" y="44450"/>
            <a:ext cx="9678988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79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biblestudydownloads.com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Homiletics PPT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626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biblestudydownloads.com</a:t>
            </a:r>
          </a:p>
        </p:txBody>
      </p:sp>
      <p:pic>
        <p:nvPicPr>
          <p:cNvPr id="410627" name="Picture 1" descr="Homiletics Engli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Chinese Homiletics PPT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2674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biblestudydownloads.com</a:t>
            </a:r>
          </a:p>
        </p:txBody>
      </p:sp>
      <p:pic>
        <p:nvPicPr>
          <p:cNvPr id="2" name="Picture 1" descr="Screen Shot 2014-07-15 at 12.13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99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Indonesian Homiletics PPT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4722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biblestudydownloads.com</a:t>
            </a:r>
          </a:p>
        </p:txBody>
      </p:sp>
      <p:pic>
        <p:nvPicPr>
          <p:cNvPr id="414723" name="Picture 1" descr="Homiletics Indones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69" name="Picture 1" descr="2014-09-12 Griffith Family Professional Pi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477000" y="4800600"/>
            <a:ext cx="2667000" cy="20574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i="1" dirty="0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Die </a:t>
            </a:r>
            <a:r>
              <a:rPr lang="en-US" sz="2800" i="1" dirty="0" err="1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Familie</a:t>
            </a:r>
            <a:r>
              <a:rPr lang="en-US" sz="2800" i="1" dirty="0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Griffith</a:t>
            </a:r>
            <a:br>
              <a:rPr lang="en-US" sz="2800" i="1" dirty="0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i="1" dirty="0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Sept 2014</a:t>
            </a:r>
            <a:endParaRPr lang="en-US" dirty="0" smtClean="0">
              <a:solidFill>
                <a:srgbClr val="FFFF99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2" name="Text Box 4"/>
          <p:cNvSpPr txBox="1">
            <a:spLocks noChangeArrowheads="1"/>
          </p:cNvSpPr>
          <p:nvPr/>
        </p:nvSpPr>
        <p:spPr bwMode="auto">
          <a:xfrm>
            <a:off x="811882" y="4163596"/>
            <a:ext cx="2031926" cy="83099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Susan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6588224" y="3227492"/>
            <a:ext cx="2612915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Stephen</a:t>
            </a:r>
            <a:b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25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5292080" y="4163596"/>
            <a:ext cx="1655020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John</a:t>
            </a:r>
            <a:b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22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051720" y="5315724"/>
            <a:ext cx="3816424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Kurt &amp; Cara</a:t>
            </a:r>
            <a:b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28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-34749" y="3227492"/>
            <a:ext cx="1492716" cy="83099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Rick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2014</a:t>
            </a:r>
            <a:endParaRPr lang="en-US" b="1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51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Tagalog Homiletics PPT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6770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biblestudydownloads.com</a:t>
            </a:r>
          </a:p>
        </p:txBody>
      </p:sp>
      <p:pic>
        <p:nvPicPr>
          <p:cNvPr id="416771" name="Picture 1" descr="Homiletics Taga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Tangkhul Homiletics PPT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8818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biblestudydownloads.com</a:t>
            </a:r>
          </a:p>
        </p:txBody>
      </p:sp>
      <p:pic>
        <p:nvPicPr>
          <p:cNvPr id="418819" name="Picture 1" descr="Homiletics Tangkh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91440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Thai Homiletics PPT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0866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biblestudydownloads.com</a:t>
            </a:r>
          </a:p>
        </p:txBody>
      </p:sp>
      <p:pic>
        <p:nvPicPr>
          <p:cNvPr id="420867" name="Picture 1" descr="Homiletics Tha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Vietnamese Homiletics PPT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2914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biblestudydownloads.com</a:t>
            </a:r>
          </a:p>
        </p:txBody>
      </p:sp>
      <p:pic>
        <p:nvPicPr>
          <p:cNvPr id="422915" name="Picture 1" descr="Homiletics Vietname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 dirty="0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English HSB PPT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2914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40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biblestudydownloads.com</a:t>
            </a:r>
          </a:p>
        </p:txBody>
      </p:sp>
      <p:pic>
        <p:nvPicPr>
          <p:cNvPr id="2" name="Picture 1" descr="Screen Shot 2014-07-15 at 12.2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43"/>
            <a:ext cx="9144000" cy="6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143000" y="-243408"/>
            <a:ext cx="6781800" cy="5410200"/>
          </a:xfrm>
        </p:spPr>
        <p:txBody>
          <a:bodyPr/>
          <a:lstStyle/>
          <a:p>
            <a:pPr eaLnBrk="1" hangingPunct="1"/>
            <a:r>
              <a:rPr lang="en-US" sz="9600" dirty="0" smtClean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Chinese HSB PPT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7-15 at 5.27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60224"/>
          </a:xfrm>
          <a:prstGeom prst="rect">
            <a:avLst/>
          </a:prstGeom>
        </p:spPr>
      </p:pic>
      <p:sp>
        <p:nvSpPr>
          <p:cNvPr id="422914" name="Rectangle 1026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biblestudydownloads.com</a:t>
            </a:r>
            <a:endParaRPr lang="en-US" sz="14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noFill/>
        </p:spPr>
        <p:txBody>
          <a:bodyPr/>
          <a:lstStyle/>
          <a:p>
            <a:pPr algn="ctr" eaLnBrk="1" hangingPunct="1"/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Homiletikprojekt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36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Anmeldeliste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565253"/>
              </p:ext>
            </p:extLst>
          </p:nvPr>
        </p:nvGraphicFramePr>
        <p:xfrm>
          <a:off x="34924" y="1232358"/>
          <a:ext cx="9001571" cy="5076962"/>
        </p:xfrm>
        <a:graphic>
          <a:graphicData uri="http://schemas.openxmlformats.org/drawingml/2006/table">
            <a:tbl>
              <a:tblPr/>
              <a:tblGrid>
                <a:gridCol w="1291229"/>
                <a:gridCol w="905487"/>
                <a:gridCol w="828192"/>
                <a:gridCol w="864096"/>
                <a:gridCol w="1440160"/>
                <a:gridCol w="936104"/>
                <a:gridCol w="936104"/>
                <a:gridCol w="1800199"/>
              </a:tblGrid>
              <a:tr h="57613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Name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Tel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Übersetzen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Unterrichten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23173">
                <a:tc>
                  <a:txBody>
                    <a:bodyPr/>
                    <a:lstStyle/>
                    <a:p>
                      <a:endParaRPr lang="en-US" sz="2000" b="1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Sprache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Sprache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645333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</a:rPr>
              <a:t>Abkürzungen</a:t>
            </a:r>
            <a:r>
              <a:rPr lang="en-US" sz="2000" b="1" i="1" dirty="0" smtClean="0">
                <a:solidFill>
                  <a:schemeClr val="bg1"/>
                </a:solidFill>
              </a:rPr>
              <a:t>: </a:t>
            </a:r>
            <a:r>
              <a:rPr lang="en-US" sz="2000" i="1" dirty="0" smtClean="0">
                <a:solidFill>
                  <a:schemeClr val="bg1"/>
                </a:solidFill>
              </a:rPr>
              <a:t>HOM: </a:t>
            </a:r>
            <a:r>
              <a:rPr lang="en-US" sz="2000" i="1" dirty="0" err="1" smtClean="0">
                <a:solidFill>
                  <a:schemeClr val="bg1"/>
                </a:solidFill>
              </a:rPr>
              <a:t>Homiletik</a:t>
            </a:r>
            <a:r>
              <a:rPr lang="en-US" sz="2000" i="1" dirty="0" smtClean="0">
                <a:solidFill>
                  <a:schemeClr val="bg1"/>
                </a:solidFill>
              </a:rPr>
              <a:t>, HSB: </a:t>
            </a:r>
            <a:r>
              <a:rPr lang="en-US" sz="2000" i="1" dirty="0" err="1" smtClean="0">
                <a:solidFill>
                  <a:schemeClr val="bg1"/>
                </a:solidFill>
              </a:rPr>
              <a:t>Wie</a:t>
            </a:r>
            <a:r>
              <a:rPr lang="en-US" sz="2000" i="1" dirty="0" smtClean="0">
                <a:solidFill>
                  <a:schemeClr val="bg1"/>
                </a:solidFill>
              </a:rPr>
              <a:t> man die </a:t>
            </a:r>
            <a:r>
              <a:rPr lang="en-US" sz="2000" i="1" dirty="0" err="1" smtClean="0">
                <a:solidFill>
                  <a:schemeClr val="bg1"/>
                </a:solidFill>
              </a:rPr>
              <a:t>Bibel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studiert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vi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306" y="2049288"/>
            <a:ext cx="471170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Lektüren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Projekt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Aufgaben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(25%)</a:t>
            </a:r>
          </a:p>
          <a:p>
            <a:pPr marL="0" indent="0" eaLnBrk="1" hangingPunct="1">
              <a:lnSpc>
                <a:spcPct val="90000"/>
              </a:lnSpc>
              <a:buFont typeface="Monotype Sorts" charset="0"/>
              <a:buNone/>
              <a:defRPr/>
            </a:pPr>
            <a:endParaRPr lang="en-US" altLang="zh-CN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858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Kursvoraussetzungen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09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7" name="Title 1"/>
          <p:cNvSpPr>
            <a:spLocks noGrp="1"/>
          </p:cNvSpPr>
          <p:nvPr>
            <p:ph type="ctrTitle" sz="quarter"/>
          </p:nvPr>
        </p:nvSpPr>
        <p:spPr>
          <a:xfrm>
            <a:off x="779463" y="620713"/>
            <a:ext cx="7678737" cy="1908175"/>
          </a:xfrm>
          <a:extLst/>
        </p:spPr>
        <p:txBody>
          <a:bodyPr/>
          <a:lstStyle/>
          <a:p>
            <a:pPr algn="l">
              <a:defRPr/>
            </a:pP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Die 12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schriftlichen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Aufgaben</a:t>
            </a:r>
            <a:endParaRPr lang="en-US" sz="60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7011" name="Subtitle 2"/>
          <p:cNvSpPr>
            <a:spLocks noGrp="1"/>
          </p:cNvSpPr>
          <p:nvPr>
            <p:ph type="subTitle" sz="quarter" idx="1"/>
          </p:nvPr>
        </p:nvSpPr>
        <p:spPr>
          <a:xfrm>
            <a:off x="4142556" y="4868416"/>
            <a:ext cx="4749924" cy="1800944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Zur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Vorbereitung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deiner</a:t>
            </a:r>
            <a:r>
              <a:rPr 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 dirty="0" err="1" smtClean="0">
                <a:latin typeface="Helvetica" charset="0"/>
                <a:ea typeface="ＭＳ Ｐゴシック" charset="0"/>
                <a:cs typeface="ＭＳ Ｐゴシック" charset="0"/>
              </a:rPr>
              <a:t>Reden</a:t>
            </a:r>
            <a:endParaRPr lang="en-US" sz="4400" b="1" i="1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7012" name="Text Box 4"/>
          <p:cNvSpPr txBox="1">
            <a:spLocks noChangeArrowheads="1"/>
          </p:cNvSpPr>
          <p:nvPr/>
        </p:nvSpPr>
        <p:spPr bwMode="auto">
          <a:xfrm>
            <a:off x="8459788" y="14288"/>
            <a:ext cx="68421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 smtClean="0">
                <a:cs typeface="Arial" charset="0"/>
              </a:rPr>
              <a:t>vi</a:t>
            </a:r>
            <a:endParaRPr lang="en-US" sz="2400" b="1" dirty="0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513" y="414338"/>
            <a:ext cx="9180513" cy="1574502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en-US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Weshalb</a:t>
            </a:r>
            <a:r>
              <a:rPr lang="en-US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dein</a:t>
            </a:r>
            <a:r>
              <a:rPr lang="en-US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Zeugnis</a:t>
            </a:r>
            <a:r>
              <a:rPr lang="en-US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mit</a:t>
            </a:r>
            <a:r>
              <a:rPr lang="en-US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anderen</a:t>
            </a:r>
            <a:r>
              <a:rPr lang="en-US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teilen</a:t>
            </a:r>
            <a:r>
              <a:rPr lang="en-US" b="1" dirty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?</a:t>
            </a:r>
            <a:endParaRPr lang="en-US" dirty="0">
              <a:solidFill>
                <a:srgbClr val="F9F9F9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585200" y="-26988"/>
            <a:ext cx="523875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F9F9F9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</a:rPr>
              <a:t>16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05000" y="6149975"/>
            <a:ext cx="502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Dr Rick Griffith,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www.biblestudydownloads.com</a:t>
            </a:r>
            <a:endParaRPr lang="en-US" sz="2000" kern="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28036" name="Rectangle 2"/>
          <p:cNvSpPr txBox="1">
            <a:spLocks noChangeArrowheads="1"/>
          </p:cNvSpPr>
          <p:nvPr/>
        </p:nvSpPr>
        <p:spPr bwMode="auto">
          <a:xfrm>
            <a:off x="96838" y="2348879"/>
            <a:ext cx="8939212" cy="352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449263" indent="-449263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Es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ist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einfach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über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dich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selber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zu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reden</a:t>
            </a:r>
            <a:endParaRPr lang="en-US" sz="4400" b="1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Du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bist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der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Experte</a:t>
            </a:r>
            <a:endParaRPr lang="en-US" sz="4400" b="1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Gelegenheit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zur</a:t>
            </a:r>
            <a:r>
              <a:rPr lang="en-US" sz="44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Evangelisation</a:t>
            </a:r>
            <a:endParaRPr lang="en-US" sz="4400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7" name="Picture 1" descr="Our Family Stephen Wedding May 20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11475" y="-603250"/>
            <a:ext cx="13823950" cy="92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477000" y="4800600"/>
            <a:ext cx="2667000" cy="20574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i="1" dirty="0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Die </a:t>
            </a:r>
            <a:r>
              <a:rPr lang="en-US" sz="2800" i="1" dirty="0" err="1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Familie</a:t>
            </a:r>
            <a:r>
              <a:rPr lang="en-US" sz="2800" i="1" dirty="0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Griffith</a:t>
            </a:r>
            <a:br>
              <a:rPr lang="en-US" sz="2800" i="1" dirty="0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i="1" dirty="0" smtClean="0">
                <a:solidFill>
                  <a:srgbClr val="FFFF99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Mai 2015</a:t>
            </a:r>
            <a:endParaRPr lang="en-US" dirty="0" smtClean="0">
              <a:solidFill>
                <a:srgbClr val="FFFF99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2" name="Text Box 4"/>
          <p:cNvSpPr txBox="1">
            <a:spLocks noChangeArrowheads="1"/>
          </p:cNvSpPr>
          <p:nvPr/>
        </p:nvSpPr>
        <p:spPr bwMode="auto">
          <a:xfrm>
            <a:off x="5148064" y="4365104"/>
            <a:ext cx="2031926" cy="83099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Susan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169814" y="3227492"/>
            <a:ext cx="1449736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Kurt</a:t>
            </a:r>
            <a:b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28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6144" y="3284984"/>
            <a:ext cx="1655020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John</a:t>
            </a:r>
            <a:b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22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051720" y="5315724"/>
            <a:ext cx="3816424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Stephen &amp; Katie 25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1691680" y="4293096"/>
            <a:ext cx="1492716" cy="83099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Rick</a:t>
            </a:r>
            <a:endParaRPr lang="en-US" sz="3600" b="1" dirty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2015</a:t>
            </a:r>
            <a:endParaRPr lang="en-US" b="1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14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270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 err="1" smtClean="0">
                <a:latin typeface="Arial" charset="0"/>
                <a:cs typeface="Arial" charset="0"/>
              </a:rPr>
              <a:t>Zeugnisablauf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7950" y="4724400"/>
            <a:ext cx="3527946" cy="1569660"/>
          </a:xfrm>
          <a:prstGeom prst="rect">
            <a:avLst/>
          </a:prstGeom>
          <a:gradFill rotWithShape="0">
            <a:gsLst>
              <a:gs pos="0">
                <a:srgbClr val="606060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</a:t>
            </a:r>
            <a:r>
              <a:rPr lang="en-US" sz="24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en-US" sz="24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Bekehrung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Dein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Denken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Dein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Handeln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konkret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140570" y="3011468"/>
            <a:ext cx="3511550" cy="1569660"/>
          </a:xfrm>
          <a:prstGeom prst="rect">
            <a:avLst/>
          </a:prstGeom>
          <a:solidFill>
            <a:srgbClr val="F8FF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u="sng" dirty="0" err="1" smtClean="0">
                <a:solidFill>
                  <a:srgbClr val="000000"/>
                </a:solidFill>
              </a:rPr>
              <a:t>Bekehrung</a:t>
            </a:r>
            <a:r>
              <a:rPr lang="en-US" sz="2400" b="1" dirty="0" smtClean="0">
                <a:solidFill>
                  <a:srgbClr val="000000"/>
                </a:solidFill>
              </a:rPr>
              <a:t>: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400" b="1" dirty="0" err="1" smtClean="0">
                <a:solidFill>
                  <a:srgbClr val="000000"/>
                </a:solidFill>
              </a:rPr>
              <a:t>Wie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fand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sie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statt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Was du </a:t>
            </a:r>
            <a:r>
              <a:rPr lang="en-US" sz="2400" b="1" dirty="0" err="1" smtClean="0">
                <a:solidFill>
                  <a:srgbClr val="000000"/>
                </a:solidFill>
              </a:rPr>
              <a:t>geglaubt</a:t>
            </a:r>
            <a:r>
              <a:rPr lang="en-US" sz="2400" b="1" dirty="0" smtClean="0">
                <a:solidFill>
                  <a:srgbClr val="000000"/>
                </a:solidFill>
              </a:rPr>
              <a:t> hast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2400" b="1" dirty="0" err="1" smtClean="0">
                <a:solidFill>
                  <a:srgbClr val="000000"/>
                </a:solidFill>
              </a:rPr>
              <a:t>Sei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konkret</a:t>
            </a:r>
            <a:r>
              <a:rPr lang="en-US" sz="2400" b="1" dirty="0" smtClean="0">
                <a:solidFill>
                  <a:srgbClr val="000000"/>
                </a:solidFill>
              </a:rPr>
              <a:t>!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657850" y="1447800"/>
            <a:ext cx="3486150" cy="1569660"/>
          </a:xfrm>
          <a:prstGeom prst="rect">
            <a:avLst/>
          </a:prstGeom>
          <a:gradFill rotWithShape="0">
            <a:gsLst>
              <a:gs pos="0">
                <a:srgbClr val="B21F18"/>
              </a:gs>
              <a:gs pos="100000">
                <a:srgbClr val="520E0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</a:t>
            </a:r>
            <a:r>
              <a:rPr lang="en-US" sz="24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en-US" sz="24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Bekehrung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Dein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Denken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Spez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Veränderungen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konkret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 rot="-1340641">
            <a:off x="-533400" y="1905000"/>
            <a:ext cx="10210800" cy="4114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716016" y="4581525"/>
            <a:ext cx="419893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Behalte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überall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das </a:t>
            </a:r>
            <a:r>
              <a:rPr lang="en-US" sz="4400" b="1" dirty="0" err="1" smtClean="0">
                <a:solidFill>
                  <a:srgbClr val="F8FF3E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gleiche</a:t>
            </a:r>
            <a:r>
              <a:rPr lang="en-US" sz="4400" b="1" dirty="0" smtClean="0">
                <a:solidFill>
                  <a:srgbClr val="F8FF3E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4400" b="1" dirty="0" err="1" smtClean="0">
                <a:solidFill>
                  <a:srgbClr val="F8FF3E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Thema</a:t>
            </a:r>
            <a:r>
              <a:rPr lang="en-US" sz="4400" b="1" dirty="0">
                <a:solidFill>
                  <a:srgbClr val="F8FF3E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!</a:t>
            </a:r>
            <a:endParaRPr lang="en-US" sz="4400" b="1" dirty="0">
              <a:solidFill>
                <a:srgbClr val="FFFFFF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-2685464">
            <a:off x="1123101" y="3734538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 rot="-2685464">
            <a:off x="4626714" y="2000061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8442325" y="1158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rgbClr val="FFFFFF"/>
                </a:solidFill>
              </a:rPr>
              <a:t>16</a:t>
            </a: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5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  <p:bldP spid="11268" grpId="0" build="p" animBg="1"/>
      <p:bldP spid="11269" grpId="0" build="p" animBg="1"/>
      <p:bldP spid="11270" grpId="0" animBg="1"/>
      <p:bldP spid="11271" grpId="0"/>
      <p:bldP spid="11273" grpId="0" animBg="1"/>
      <p:bldP spid="1127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Title 1"/>
          <p:cNvSpPr>
            <a:spLocks noGrp="1"/>
          </p:cNvSpPr>
          <p:nvPr>
            <p:ph type="title"/>
          </p:nvPr>
        </p:nvSpPr>
        <p:spPr>
          <a:xfrm>
            <a:off x="-42863" y="0"/>
            <a:ext cx="7089776" cy="2447925"/>
          </a:xfrm>
        </p:spPr>
        <p:txBody>
          <a:bodyPr/>
          <a:lstStyle/>
          <a:p>
            <a:r>
              <a:rPr lang="en-US" b="1">
                <a:latin typeface="Arial" charset="0"/>
                <a:ea typeface="ＭＳ Ｐゴシック" charset="0"/>
              </a:rPr>
              <a:t>Testimony Grade Sheet</a:t>
            </a:r>
          </a:p>
        </p:txBody>
      </p:sp>
      <p:pic>
        <p:nvPicPr>
          <p:cNvPr id="432130" name="Picture 3" descr="Testimony Grade Sheet p. 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18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lang="en-US" sz="2400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23928" y="1052736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7" name="Rounded Rectangular Callout 6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3620"/>
                <a:gd name="adj2" fmla="val 8382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Einführung</a:t>
              </a:r>
              <a:endParaRPr lang="en-US" sz="36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3928" y="2003242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0" name="Rounded Rectangular Callout 9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5209"/>
                <a:gd name="adj2" fmla="val 49220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Vor</a:t>
              </a:r>
              <a:r>
                <a:rPr lang="en-US" sz="3600" b="1" dirty="0" smtClean="0"/>
                <a:t> der </a:t>
              </a:r>
              <a:r>
                <a:rPr lang="en-US" sz="3600" b="1" dirty="0" err="1" smtClean="0"/>
                <a:t>Bekehrung</a:t>
              </a:r>
              <a:endParaRPr lang="en-US" sz="36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23928" y="2953748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3" name="Rounded Rectangular Callout 12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7905"/>
                <a:gd name="adj2" fmla="val 15056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Bekehrung</a:t>
              </a:r>
              <a:endParaRPr lang="en-US" sz="36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23928" y="3904254"/>
            <a:ext cx="5220072" cy="864096"/>
            <a:chOff x="4427984" y="2852936"/>
            <a:chExt cx="4572000" cy="864096"/>
          </a:xfrm>
          <a:solidFill>
            <a:srgbClr val="000090"/>
          </a:solidFill>
        </p:grpSpPr>
        <p:sp>
          <p:nvSpPr>
            <p:cNvPr id="16" name="Rounded Rectangular Callout 15"/>
            <p:cNvSpPr/>
            <p:nvPr/>
          </p:nvSpPr>
          <p:spPr bwMode="auto">
            <a:xfrm>
              <a:off x="4427984" y="2852936"/>
              <a:ext cx="4536504" cy="864096"/>
            </a:xfrm>
            <a:prstGeom prst="wedgeRoundRectCallout">
              <a:avLst>
                <a:gd name="adj1" fmla="val -101350"/>
                <a:gd name="adj2" fmla="val -23508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4427984" y="2924944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Nach</a:t>
              </a:r>
              <a:r>
                <a:rPr lang="en-US" sz="3600" b="1" dirty="0" smtClean="0"/>
                <a:t> der </a:t>
              </a:r>
              <a:r>
                <a:rPr lang="en-US" sz="3600" b="1" dirty="0" err="1" smtClean="0"/>
                <a:t>Bekehrung</a:t>
              </a:r>
              <a:endParaRPr lang="en-US" sz="36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3928" y="5805264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22" name="Rounded Rectangular Callout 21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7713"/>
                <a:gd name="adj2" fmla="val -16279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Sonstiges</a:t>
              </a:r>
              <a:endParaRPr lang="en-US" sz="3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23928" y="4854760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9" name="Rounded Rectangular Callout 18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4305"/>
                <a:gd name="adj2" fmla="val -79373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sz="3600" b="1" dirty="0" err="1" smtClean="0"/>
                <a:t>Abschluss</a:t>
              </a:r>
              <a:endParaRPr lang="en-US" sz="36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59632" y="18864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Bewertungsblatt</a:t>
            </a:r>
            <a:r>
              <a:rPr lang="en-US" sz="1800" dirty="0" smtClean="0"/>
              <a:t> </a:t>
            </a:r>
            <a:r>
              <a:rPr lang="en-US" sz="1800" dirty="0" err="1" smtClean="0"/>
              <a:t>für</a:t>
            </a:r>
            <a:r>
              <a:rPr lang="en-US" sz="1800" dirty="0" smtClean="0"/>
              <a:t> das </a:t>
            </a:r>
            <a:r>
              <a:rPr lang="en-US" sz="1800" dirty="0" err="1" smtClean="0"/>
              <a:t>persönliche</a:t>
            </a:r>
            <a:r>
              <a:rPr lang="en-US" sz="1800" dirty="0" smtClean="0"/>
              <a:t> </a:t>
            </a:r>
            <a:r>
              <a:rPr lang="en-US" sz="1800" dirty="0" err="1" smtClean="0"/>
              <a:t>Zeugnis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6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rgbClr val="FFF9F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22225"/>
            <a:ext cx="9144000" cy="95885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Unsere</a:t>
            </a:r>
            <a:r>
              <a:rPr lang="en-US" dirty="0" smtClean="0"/>
              <a:t> </a:t>
            </a:r>
            <a:r>
              <a:rPr lang="en-US" dirty="0" err="1" smtClean="0"/>
              <a:t>zwei</a:t>
            </a:r>
            <a:r>
              <a:rPr lang="en-US" dirty="0" smtClean="0"/>
              <a:t> </a:t>
            </a:r>
            <a:r>
              <a:rPr lang="en-US" dirty="0" err="1" smtClean="0"/>
              <a:t>Fachgruppen</a:t>
            </a:r>
            <a:endParaRPr lang="en-US" dirty="0"/>
          </a:p>
        </p:txBody>
      </p:sp>
      <p:pic>
        <p:nvPicPr>
          <p:cNvPr id="4331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708275"/>
            <a:ext cx="40957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52413" y="1233488"/>
            <a:ext cx="3276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Dr Rick</a:t>
            </a:r>
          </a:p>
        </p:txBody>
      </p:sp>
      <p:sp>
        <p:nvSpPr>
          <p:cNvPr id="8" name="Up Arrow 7"/>
          <p:cNvSpPr>
            <a:spLocks noChangeArrowheads="1"/>
          </p:cNvSpPr>
          <p:nvPr/>
        </p:nvSpPr>
        <p:spPr bwMode="auto">
          <a:xfrm rot="-2135609">
            <a:off x="1509713" y="2122488"/>
            <a:ext cx="1366837" cy="1295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545138" y="1233488"/>
            <a:ext cx="327501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Dr </a:t>
            </a:r>
            <a:r>
              <a:rPr lang="en-US" sz="4400" b="1" dirty="0" smtClean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Des</a:t>
            </a:r>
            <a:endParaRPr lang="en-US" sz="4400" b="1" dirty="0">
              <a:solidFill>
                <a:srgbClr val="000000"/>
              </a:solidFill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10" name="Up Arrow 9"/>
          <p:cNvSpPr>
            <a:spLocks noChangeArrowheads="1"/>
          </p:cNvSpPr>
          <p:nvPr/>
        </p:nvSpPr>
        <p:spPr bwMode="auto">
          <a:xfrm rot="2671631">
            <a:off x="5622925" y="2138363"/>
            <a:ext cx="1366838" cy="129698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vii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306" y="1844824"/>
            <a:ext cx="471170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Lektüren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Projekt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Aufgaben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(25%)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endParaRPr lang="en-US" altLang="zh-CN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en-US" altLang="zh-CN" b="1" dirty="0" err="1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Reden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(50%)</a:t>
            </a:r>
            <a:endParaRPr lang="en-US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858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Kursvoraussetzungen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488" y="4292600"/>
            <a:ext cx="25765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 smtClean="0">
                <a:effectLst>
                  <a:outerShdw blurRad="41275" dist="76200" dir="2700000" algn="tl" rotWithShape="0">
                    <a:srgbClr val="000000">
                      <a:alpha val="89000"/>
                    </a:srgbClr>
                  </a:outerShdw>
                </a:effectLst>
              </a:rPr>
              <a:t>Redeverlauf</a:t>
            </a:r>
            <a:endParaRPr lang="en-US" b="1" dirty="0">
              <a:effectLst>
                <a:outerShdw blurRad="41275" dist="76200" dir="2700000" algn="tl" rotWithShape="0">
                  <a:srgbClr val="000000">
                    <a:alpha val="89000"/>
                  </a:srgbClr>
                </a:outerShdw>
              </a:effectLst>
            </a:endParaRPr>
          </a:p>
        </p:txBody>
      </p:sp>
      <p:sp>
        <p:nvSpPr>
          <p:cNvPr id="436227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vii</a:t>
            </a:r>
          </a:p>
        </p:txBody>
      </p:sp>
      <p:pic>
        <p:nvPicPr>
          <p:cNvPr id="436228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2125"/>
            <a:ext cx="216693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763713" y="1700213"/>
            <a:ext cx="73802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marL="742950" indent="-742950" algn="l">
              <a:buFont typeface="+mj-lt"/>
              <a:buAutoNum type="arabicPeriod"/>
              <a:defRPr/>
            </a:pP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Einleitung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(1 Min.)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Persönliches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Zeugnis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(2-3 Min.)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Überzeugungsrede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(2 Min.)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Predigt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eines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Briefes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(15 Min.)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Predigt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einer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Erzählung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  <a:latin typeface="Arial"/>
                <a:cs typeface="Arial"/>
              </a:rPr>
              <a:t> (15 Min.)</a:t>
            </a:r>
            <a:endParaRPr lang="en-US" sz="3200" b="1" dirty="0">
              <a:solidFill>
                <a:srgbClr val="000090"/>
              </a:solidFill>
              <a:effectLst>
                <a:outerShdw dist="76200" dir="2700000" algn="tl" rotWithShape="0">
                  <a:schemeClr val="bg1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Right Arrow 6"/>
          <p:cNvSpPr>
            <a:spLocks noChangeArrowheads="1"/>
          </p:cNvSpPr>
          <p:nvPr/>
        </p:nvSpPr>
        <p:spPr bwMode="auto">
          <a:xfrm>
            <a:off x="3059113" y="4868863"/>
            <a:ext cx="2952750" cy="1223962"/>
          </a:xfrm>
          <a:prstGeom prst="right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Title 1"/>
          <p:cNvSpPr>
            <a:spLocks noGrp="1"/>
          </p:cNvSpPr>
          <p:nvPr>
            <p:ph type="title"/>
          </p:nvPr>
        </p:nvSpPr>
        <p:spPr>
          <a:xfrm>
            <a:off x="4953000" y="0"/>
            <a:ext cx="4189413" cy="2447925"/>
          </a:xfrm>
        </p:spPr>
        <p:txBody>
          <a:bodyPr/>
          <a:lstStyle/>
          <a:p>
            <a:r>
              <a:rPr lang="en-US" sz="3600" b="1" dirty="0" err="1" smtClean="0">
                <a:latin typeface="Arial" charset="0"/>
                <a:ea typeface="ＭＳ Ｐゴシック" charset="0"/>
              </a:rPr>
              <a:t>Rede-Bewertungsblatt</a:t>
            </a:r>
            <a:endParaRPr lang="en-US" sz="3600" b="1" dirty="0">
              <a:latin typeface="Arial" charset="0"/>
              <a:ea typeface="ＭＳ Ｐゴシック" charset="0"/>
            </a:endParaRPr>
          </a:p>
        </p:txBody>
      </p:sp>
      <p:pic>
        <p:nvPicPr>
          <p:cNvPr id="437250" name="Picture 2" descr="Speaking Grade Sheet p 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18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lang="en-US" sz="2400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572000" y="5949950"/>
            <a:ext cx="4535488" cy="863600"/>
            <a:chOff x="4427984" y="2276872"/>
            <a:chExt cx="4536504" cy="864096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2221"/>
                <a:gd name="adj2" fmla="val -235622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65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err="1" smtClean="0">
                  <a:solidFill>
                    <a:schemeClr val="accent4"/>
                  </a:solidFill>
                </a:rPr>
                <a:t>Auftritt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572000" y="4995863"/>
            <a:ext cx="4537075" cy="863600"/>
            <a:chOff x="4427984" y="2852936"/>
            <a:chExt cx="4536504" cy="864096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4427984" y="2852936"/>
              <a:ext cx="4536504" cy="864096"/>
            </a:xfrm>
            <a:prstGeom prst="wedgeRoundRectCallout">
              <a:avLst>
                <a:gd name="adj1" fmla="val -90900"/>
                <a:gd name="adj2" fmla="val -23007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4427984" y="2924414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err="1" smtClean="0">
                  <a:solidFill>
                    <a:schemeClr val="accent4"/>
                  </a:solidFill>
                </a:rPr>
                <a:t>Hauptaussage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00" y="4041775"/>
            <a:ext cx="4537075" cy="863600"/>
            <a:chOff x="4427984" y="2276872"/>
            <a:chExt cx="4536504" cy="864096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9579"/>
                <a:gd name="adj2" fmla="val -167677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chemeClr val="accent4"/>
                  </a:solidFill>
                </a:rPr>
                <a:t>”</a:t>
              </a:r>
              <a:r>
                <a:rPr lang="en-US" b="1" dirty="0" err="1" smtClean="0">
                  <a:solidFill>
                    <a:schemeClr val="accent4"/>
                  </a:solidFill>
                </a:rPr>
                <a:t>Zum</a:t>
              </a:r>
              <a:r>
                <a:rPr lang="en-US" b="1" dirty="0" smtClean="0">
                  <a:solidFill>
                    <a:schemeClr val="accent4"/>
                  </a:solidFill>
                </a:rPr>
                <a:t> </a:t>
              </a:r>
              <a:r>
                <a:rPr lang="en-US" b="1" dirty="0" err="1" smtClean="0">
                  <a:solidFill>
                    <a:schemeClr val="accent4"/>
                  </a:solidFill>
                </a:rPr>
                <a:t>Beispiel</a:t>
              </a:r>
              <a:r>
                <a:rPr lang="en-US" b="1" dirty="0" smtClean="0">
                  <a:solidFill>
                    <a:schemeClr val="accent4"/>
                  </a:solidFill>
                </a:rPr>
                <a:t>!"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572000" y="3087688"/>
            <a:ext cx="4537075" cy="863600"/>
            <a:chOff x="4427984" y="2276872"/>
            <a:chExt cx="4536504" cy="864096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9051"/>
                <a:gd name="adj2" fmla="val -14410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427984" y="2348350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err="1" smtClean="0">
                  <a:solidFill>
                    <a:schemeClr val="accent4"/>
                  </a:solidFill>
                </a:rPr>
                <a:t>Hauptpunkte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72000" y="2133600"/>
            <a:ext cx="4537075" cy="863600"/>
            <a:chOff x="4427984" y="2276872"/>
            <a:chExt cx="4536504" cy="864096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8259"/>
                <a:gd name="adj2" fmla="val -110826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chemeClr val="accent4"/>
                  </a:solidFill>
                </a:rPr>
                <a:t>”</a:t>
              </a:r>
              <a:r>
                <a:rPr lang="en-US" b="1" dirty="0" err="1" smtClean="0">
                  <a:solidFill>
                    <a:schemeClr val="accent4"/>
                  </a:solidFill>
                </a:rPr>
                <a:t>Soso</a:t>
              </a:r>
              <a:r>
                <a:rPr lang="en-US" b="1" dirty="0" smtClean="0">
                  <a:solidFill>
                    <a:schemeClr val="accent4"/>
                  </a:solidFill>
                </a:rPr>
                <a:t>!"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59632" y="1166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Rede</a:t>
            </a:r>
            <a:r>
              <a:rPr lang="en-US" sz="1800" dirty="0" err="1"/>
              <a:t>-</a:t>
            </a:r>
            <a:r>
              <a:rPr lang="en-US" sz="1800" dirty="0" err="1" smtClean="0"/>
              <a:t>Bewertungsblatt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47864401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-22225"/>
            <a:ext cx="884872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4" name="Text Box 4"/>
          <p:cNvSpPr txBox="1">
            <a:spLocks noChangeArrowheads="1"/>
          </p:cNvSpPr>
          <p:nvPr/>
        </p:nvSpPr>
        <p:spPr bwMode="auto">
          <a:xfrm>
            <a:off x="8459788" y="14288"/>
            <a:ext cx="68421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vi</a:t>
            </a:r>
          </a:p>
        </p:txBody>
      </p:sp>
      <p:pic>
        <p:nvPicPr>
          <p:cNvPr id="438275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66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7" name="Title 1"/>
          <p:cNvSpPr>
            <a:spLocks noGrp="1"/>
          </p:cNvSpPr>
          <p:nvPr>
            <p:ph type="ctrTitle" sz="quarter"/>
          </p:nvPr>
        </p:nvSpPr>
        <p:spPr>
          <a:xfrm>
            <a:off x="755576" y="12133"/>
            <a:ext cx="7678737" cy="936079"/>
          </a:xfrm>
          <a:extLst/>
        </p:spPr>
        <p:txBody>
          <a:bodyPr/>
          <a:lstStyle/>
          <a:p>
            <a:pPr algn="l">
              <a:defRPr/>
            </a:pP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Deine</a:t>
            </a: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zwei</a:t>
            </a: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Predigten</a:t>
            </a:r>
            <a:endParaRPr lang="en-US" sz="54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11561" y="2420888"/>
            <a:ext cx="367240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9pPr>
          </a:lstStyle>
          <a:p>
            <a:pPr algn="l"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Brief</a:t>
            </a:r>
          </a:p>
          <a:p>
            <a:pPr algn="l">
              <a:defRPr/>
            </a:pPr>
            <a:r>
              <a:rPr lang="en-US" sz="48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Einfacher</a:t>
            </a:r>
            <a:endParaRPr lang="en-US" sz="48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1-2 Verse</a:t>
            </a:r>
            <a:endParaRPr lang="en-US" sz="48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92080" y="2420888"/>
            <a:ext cx="367240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9pPr>
          </a:lstStyle>
          <a:p>
            <a:pPr algn="l">
              <a:defRPr/>
            </a:pPr>
            <a:r>
              <a:rPr lang="en-US" sz="48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Josua</a:t>
            </a:r>
            <a:endParaRPr lang="en-US" sz="48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48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Schwieriger</a:t>
            </a:r>
            <a:endParaRPr lang="en-US" sz="48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4800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Kapitel</a:t>
            </a:r>
            <a:endParaRPr lang="en-US" sz="48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975"/>
            <a:ext cx="8532813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SBC </a:t>
            </a:r>
            <a:r>
              <a:rPr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Redner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Auswerter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2015 </a:t>
            </a:r>
            <a:endParaRPr lang="en-US" sz="36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9298" name="Text Box 4"/>
          <p:cNvSpPr txBox="1">
            <a:spLocks noChangeArrowheads="1"/>
          </p:cNvSpPr>
          <p:nvPr/>
        </p:nvSpPr>
        <p:spPr bwMode="auto">
          <a:xfrm>
            <a:off x="8504238" y="-26988"/>
            <a:ext cx="531812" cy="461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00"/>
                </a:solidFill>
                <a:cs typeface="Arial" charset="0"/>
              </a:rPr>
              <a:t>vi</a:t>
            </a: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9299" name="Text Box 5"/>
          <p:cNvSpPr txBox="1">
            <a:spLocks noChangeArrowheads="1"/>
          </p:cNvSpPr>
          <p:nvPr/>
        </p:nvSpPr>
        <p:spPr bwMode="auto">
          <a:xfrm>
            <a:off x="7121525" y="6172200"/>
            <a:ext cx="1912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 smtClean="0">
                <a:solidFill>
                  <a:srgbClr val="000000"/>
                </a:solidFill>
              </a:rPr>
              <a:t>Jul1-</a:t>
            </a:r>
            <a:r>
              <a:rPr lang="en-US" sz="2400" b="1" dirty="0">
                <a:solidFill>
                  <a:srgbClr val="000000"/>
                </a:solidFill>
              </a:rPr>
              <a:t>Nov </a:t>
            </a:r>
            <a:r>
              <a:rPr lang="en-US" sz="2400" b="1" dirty="0" smtClean="0">
                <a:solidFill>
                  <a:srgbClr val="000000"/>
                </a:solidFill>
              </a:rPr>
              <a:t>15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252857"/>
              </p:ext>
            </p:extLst>
          </p:nvPr>
        </p:nvGraphicFramePr>
        <p:xfrm>
          <a:off x="-1" y="1628800"/>
          <a:ext cx="9237493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83" name="Document" r:id="rId4" imgW="6172200" imgH="2501900" progId="Word.Document.12">
                  <p:embed/>
                </p:oleObj>
              </mc:Choice>
              <mc:Fallback>
                <p:oleObj name="Document" r:id="rId4" imgW="6172200" imgH="250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28800"/>
                        <a:ext cx="9237493" cy="3744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5113"/>
            <a:ext cx="8208912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Verse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für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das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Predigen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eines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Briefes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(15 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Min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.)</a:t>
            </a:r>
            <a:endParaRPr lang="en-US" sz="28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579296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000" b="1" u="sng" dirty="0" err="1" smtClean="0">
                <a:solidFill>
                  <a:srgbClr val="FFFF00"/>
                </a:solidFill>
                <a:latin typeface="Arial"/>
                <a:cs typeface="Arial"/>
              </a:rPr>
              <a:t>Röm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13:8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Bleibt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niemandem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etwas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schuldig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ausser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dass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ihr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einander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liebt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Denn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wer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den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andern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liebt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hat das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Gesetz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erfüllt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endParaRPr lang="en-US" sz="2000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000" b="1" u="sng" dirty="0" err="1" smtClean="0">
                <a:latin typeface="Arial"/>
                <a:cs typeface="Arial"/>
              </a:rPr>
              <a:t>Röm</a:t>
            </a:r>
            <a:r>
              <a:rPr lang="en-US" sz="2000" b="1" u="sng" dirty="0" smtClean="0">
                <a:latin typeface="Arial"/>
                <a:cs typeface="Arial"/>
              </a:rPr>
              <a:t>. 14:22-23</a:t>
            </a:r>
            <a:endParaRPr lang="en-US" sz="20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latin typeface="Arial"/>
                <a:cs typeface="Arial"/>
              </a:rPr>
              <a:t>22</a:t>
            </a:r>
            <a:r>
              <a:rPr lang="en-US" sz="2000" b="1" dirty="0">
                <a:latin typeface="Arial"/>
                <a:cs typeface="Arial"/>
              </a:rPr>
              <a:t>Behalte den </a:t>
            </a:r>
            <a:r>
              <a:rPr lang="en-US" sz="2000" b="1" dirty="0" err="1">
                <a:latin typeface="Arial"/>
                <a:cs typeface="Arial"/>
              </a:rPr>
              <a:t>Glauben</a:t>
            </a:r>
            <a:r>
              <a:rPr lang="en-US" sz="2000" b="1" dirty="0">
                <a:latin typeface="Arial"/>
                <a:cs typeface="Arial"/>
              </a:rPr>
              <a:t>, den du </a:t>
            </a:r>
            <a:r>
              <a:rPr lang="en-US" sz="2000" b="1" dirty="0" err="1">
                <a:latin typeface="Arial"/>
                <a:cs typeface="Arial"/>
              </a:rPr>
              <a:t>für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dich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selbst</a:t>
            </a:r>
            <a:r>
              <a:rPr lang="en-US" sz="2000" b="1" dirty="0">
                <a:latin typeface="Arial"/>
                <a:cs typeface="Arial"/>
              </a:rPr>
              <a:t> hast, </a:t>
            </a:r>
            <a:r>
              <a:rPr lang="en-US" sz="2000" b="1" dirty="0" err="1">
                <a:latin typeface="Arial"/>
                <a:cs typeface="Arial"/>
              </a:rPr>
              <a:t>vor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Gott</a:t>
            </a:r>
            <a:r>
              <a:rPr lang="en-US" sz="2000" b="1" dirty="0">
                <a:latin typeface="Arial"/>
                <a:cs typeface="Arial"/>
              </a:rPr>
              <a:t>. Selig, </a:t>
            </a:r>
            <a:r>
              <a:rPr lang="en-US" sz="2000" b="1" dirty="0" err="1">
                <a:latin typeface="Arial"/>
                <a:cs typeface="Arial"/>
              </a:rPr>
              <a:t>wer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bei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dem</a:t>
            </a:r>
            <a:r>
              <a:rPr lang="en-US" sz="2000" b="1" dirty="0">
                <a:latin typeface="Arial"/>
                <a:cs typeface="Arial"/>
              </a:rPr>
              <a:t>, was </a:t>
            </a:r>
            <a:r>
              <a:rPr lang="en-US" sz="2000" b="1" dirty="0" err="1">
                <a:latin typeface="Arial"/>
                <a:cs typeface="Arial"/>
              </a:rPr>
              <a:t>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zu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prüfen</a:t>
            </a:r>
            <a:r>
              <a:rPr lang="en-US" sz="2000" b="1" dirty="0">
                <a:latin typeface="Arial"/>
                <a:cs typeface="Arial"/>
              </a:rPr>
              <a:t> hat, </a:t>
            </a:r>
            <a:r>
              <a:rPr lang="en-US" sz="2000" b="1" dirty="0" err="1">
                <a:latin typeface="Arial"/>
                <a:cs typeface="Arial"/>
              </a:rPr>
              <a:t>nicht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mit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sich</a:t>
            </a:r>
            <a:r>
              <a:rPr lang="en-US" sz="2000" b="1" dirty="0">
                <a:latin typeface="Arial"/>
                <a:cs typeface="Arial"/>
              </a:rPr>
              <a:t> ins </a:t>
            </a:r>
            <a:r>
              <a:rPr lang="en-US" sz="2000" b="1" dirty="0" err="1">
                <a:latin typeface="Arial"/>
                <a:cs typeface="Arial"/>
              </a:rPr>
              <a:t>Gericht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gehen</a:t>
            </a:r>
            <a:r>
              <a:rPr lang="en-US" sz="2000" b="1" dirty="0">
                <a:latin typeface="Arial"/>
                <a:cs typeface="Arial"/>
              </a:rPr>
              <a:t> muss</a:t>
            </a:r>
            <a:r>
              <a:rPr lang="en-US" sz="2000" b="1" dirty="0" smtClean="0">
                <a:latin typeface="Arial"/>
                <a:cs typeface="Arial"/>
              </a:rPr>
              <a:t>! </a:t>
            </a:r>
            <a:r>
              <a:rPr lang="en-US" sz="2000" b="1" baseline="30000" dirty="0" smtClean="0">
                <a:latin typeface="Arial"/>
                <a:cs typeface="Arial"/>
              </a:rPr>
              <a:t>23</a:t>
            </a:r>
            <a:r>
              <a:rPr lang="en-US" sz="2000" b="1" dirty="0">
                <a:latin typeface="Arial"/>
                <a:cs typeface="Arial"/>
              </a:rPr>
              <a:t>Wer </a:t>
            </a:r>
            <a:r>
              <a:rPr lang="en-US" sz="2000" b="1" dirty="0" err="1">
                <a:latin typeface="Arial"/>
                <a:cs typeface="Arial"/>
              </a:rPr>
              <a:t>aber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Bedenken</a:t>
            </a:r>
            <a:r>
              <a:rPr lang="en-US" sz="2000" b="1" dirty="0">
                <a:latin typeface="Arial"/>
                <a:cs typeface="Arial"/>
              </a:rPr>
              <a:t> hat, </a:t>
            </a:r>
            <a:r>
              <a:rPr lang="en-US" sz="2000" b="1" dirty="0" err="1">
                <a:latin typeface="Arial"/>
                <a:cs typeface="Arial"/>
              </a:rPr>
              <a:t>wenn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etwas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isst</a:t>
            </a:r>
            <a:r>
              <a:rPr lang="en-US" sz="2000" b="1" dirty="0">
                <a:latin typeface="Arial"/>
                <a:cs typeface="Arial"/>
              </a:rPr>
              <a:t>, der hat </a:t>
            </a:r>
            <a:r>
              <a:rPr lang="en-US" sz="2000" b="1" dirty="0" err="1">
                <a:latin typeface="Arial"/>
                <a:cs typeface="Arial"/>
              </a:rPr>
              <a:t>sich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selber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verurteilt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weil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nicht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aus</a:t>
            </a:r>
            <a:r>
              <a:rPr lang="en-US" sz="2000" b="1" dirty="0">
                <a:latin typeface="Arial"/>
                <a:cs typeface="Arial"/>
              </a:rPr>
              <a:t> der </a:t>
            </a:r>
            <a:r>
              <a:rPr lang="en-US" sz="2000" b="1" dirty="0" err="1">
                <a:latin typeface="Arial"/>
                <a:cs typeface="Arial"/>
              </a:rPr>
              <a:t>Überzeugung</a:t>
            </a:r>
            <a:r>
              <a:rPr lang="en-US" sz="2000" b="1" dirty="0">
                <a:latin typeface="Arial"/>
                <a:cs typeface="Arial"/>
              </a:rPr>
              <a:t> des </a:t>
            </a:r>
            <a:r>
              <a:rPr lang="en-US" sz="2000" b="1" dirty="0" err="1">
                <a:latin typeface="Arial"/>
                <a:cs typeface="Arial"/>
              </a:rPr>
              <a:t>Glaubens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geschieht</a:t>
            </a:r>
            <a:r>
              <a:rPr lang="en-US" sz="2000" b="1" dirty="0">
                <a:latin typeface="Arial"/>
                <a:cs typeface="Arial"/>
              </a:rPr>
              <a:t>. </a:t>
            </a:r>
            <a:r>
              <a:rPr lang="en-US" sz="2000" b="1" dirty="0" err="1">
                <a:latin typeface="Arial"/>
                <a:cs typeface="Arial"/>
              </a:rPr>
              <a:t>Alles</a:t>
            </a:r>
            <a:r>
              <a:rPr lang="en-US" sz="2000" b="1" dirty="0">
                <a:latin typeface="Arial"/>
                <a:cs typeface="Arial"/>
              </a:rPr>
              <a:t>, was </a:t>
            </a:r>
            <a:r>
              <a:rPr lang="en-US" sz="2000" b="1" dirty="0" err="1">
                <a:latin typeface="Arial"/>
                <a:cs typeface="Arial"/>
              </a:rPr>
              <a:t>nicht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aus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Glauben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geschieht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ist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Sünde</a:t>
            </a:r>
            <a:r>
              <a:rPr lang="en-US" sz="2000" b="1" dirty="0" smtClean="0"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Gal.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6:2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Tragt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einer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des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andern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Last, so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werdet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ihr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das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Gesetz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Christi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erfüllen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1347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44208" y="6237312"/>
            <a:ext cx="23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Quelle</a:t>
            </a:r>
            <a:r>
              <a:rPr lang="en-US" sz="1800" dirty="0" smtClean="0"/>
              <a:t>: </a:t>
            </a:r>
            <a:r>
              <a:rPr lang="en-US" sz="1800" dirty="0" err="1" smtClean="0"/>
              <a:t>Zürcher</a:t>
            </a:r>
            <a:r>
              <a:rPr lang="en-US" sz="1800" dirty="0" smtClean="0"/>
              <a:t> </a:t>
            </a:r>
            <a:r>
              <a:rPr lang="en-US" sz="1800" dirty="0" err="1" smtClean="0"/>
              <a:t>Bibel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905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295400"/>
            <a:ext cx="8784976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Eph. 2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:10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Denn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sein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Gebilde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sind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wir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geschaffen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in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Christus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Jesus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zu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einem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Leben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voller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guter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Taten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die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Gott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schon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bereitgestellt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hat.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Eph. 4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:26-27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26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Wenn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ihr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zürnt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versündigt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euch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nicht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! Die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Sonne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gehe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nicht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unter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über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eurem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Zorn, </a:t>
            </a:r>
            <a:r>
              <a:rPr lang="en-US" sz="20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27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und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dem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Teufel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gebt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keinen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Raum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Eph. 4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:28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Wer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stiehlt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stehle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nicht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mehr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sondern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arbeite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und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tue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etwas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Rechtes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mit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seinen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Händen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damit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etwas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hat, das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dem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Notleidenden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geben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kann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Eph. 4:29</a:t>
            </a:r>
            <a:endParaRPr lang="en-US" sz="2000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Kein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hässliches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Wort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komme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über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eure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Lippen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sondern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wenn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ein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Wort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dann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ein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gutes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das der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Erbauung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dient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wo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nottut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und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denen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die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hören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Freude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bereitet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3395" name="Text Box 7"/>
          <p:cNvSpPr txBox="1">
            <a:spLocks noChangeArrowheads="1"/>
          </p:cNvSpPr>
          <p:nvPr/>
        </p:nvSpPr>
        <p:spPr bwMode="auto">
          <a:xfrm>
            <a:off x="8653463" y="76200"/>
            <a:ext cx="414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7544" y="265113"/>
            <a:ext cx="8208912" cy="762000"/>
          </a:xfrm>
          <a:prstGeom prst="rect">
            <a:avLst/>
          </a:prstGeom>
          <a:solidFill>
            <a:srgbClr val="6E0043"/>
          </a:soli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Verse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für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das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Predigen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eines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Briefes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Min.)</a:t>
            </a:r>
            <a:endParaRPr lang="en-US" sz="28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208" y="6237312"/>
            <a:ext cx="23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Quelle</a:t>
            </a:r>
            <a:r>
              <a:rPr lang="en-US" sz="1800" dirty="0" smtClean="0"/>
              <a:t>: </a:t>
            </a:r>
            <a:r>
              <a:rPr lang="en-US" sz="1800" dirty="0" err="1" smtClean="0"/>
              <a:t>Zürcher</a:t>
            </a:r>
            <a:r>
              <a:rPr lang="en-US" sz="1800" dirty="0" smtClean="0"/>
              <a:t> </a:t>
            </a:r>
            <a:r>
              <a:rPr lang="en-US" sz="1800" dirty="0" err="1" smtClean="0"/>
              <a:t>Bibel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625" name="Picture 2" descr="Stephen's Plane Q400 Cockp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6854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6</a:t>
            </a:r>
          </a:p>
        </p:txBody>
      </p:sp>
      <p:pic>
        <p:nvPicPr>
          <p:cNvPr id="794627" name="Picture 2" descr="Stephen Pilot Kenmore Uniform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675" y="0"/>
            <a:ext cx="423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429001"/>
            <a:ext cx="5400599" cy="3429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Stephen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ist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Pilot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bei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Horizon Air, Boise, Idaho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573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295400"/>
            <a:ext cx="8820472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Eph. 6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:4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	Und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ihr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Väter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reizt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eure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Kinder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nicht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zum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Zorn,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sondern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lasst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aufwachsen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in der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Erziehung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und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Zurechtweisung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des 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Herrn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latin typeface="Arial"/>
                <a:cs typeface="Arial"/>
              </a:rPr>
              <a:t>Phil. </a:t>
            </a:r>
            <a:r>
              <a:rPr lang="en-US" sz="2000" b="1" u="sng" dirty="0">
                <a:latin typeface="Arial"/>
                <a:cs typeface="Arial"/>
              </a:rPr>
              <a:t>2:13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dirty="0" smtClean="0">
                <a:latin typeface="Arial"/>
                <a:cs typeface="Arial"/>
              </a:rPr>
              <a:t>	</a:t>
            </a:r>
            <a:r>
              <a:rPr lang="en-US" sz="2000" b="1" dirty="0" err="1">
                <a:latin typeface="Arial"/>
                <a:cs typeface="Arial"/>
              </a:rPr>
              <a:t>d</a:t>
            </a:r>
            <a:r>
              <a:rPr lang="en-US" sz="2000" b="1" dirty="0" err="1" smtClean="0">
                <a:latin typeface="Arial"/>
                <a:cs typeface="Arial"/>
              </a:rPr>
              <a:t>enn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Gott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ist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es</a:t>
            </a:r>
            <a:r>
              <a:rPr lang="en-US" sz="2000" b="1" dirty="0">
                <a:latin typeface="Arial"/>
                <a:cs typeface="Arial"/>
              </a:rPr>
              <a:t>, der in </a:t>
            </a:r>
            <a:r>
              <a:rPr lang="en-US" sz="2000" b="1" dirty="0" err="1">
                <a:latin typeface="Arial"/>
                <a:cs typeface="Arial"/>
              </a:rPr>
              <a:t>euch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sowohl</a:t>
            </a:r>
            <a:r>
              <a:rPr lang="en-US" sz="2000" b="1" dirty="0">
                <a:latin typeface="Arial"/>
                <a:cs typeface="Arial"/>
              </a:rPr>
              <a:t> das </a:t>
            </a:r>
            <a:r>
              <a:rPr lang="en-US" sz="2000" b="1" dirty="0" err="1">
                <a:latin typeface="Arial"/>
                <a:cs typeface="Arial"/>
              </a:rPr>
              <a:t>Wollen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als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auch</a:t>
            </a:r>
            <a:r>
              <a:rPr lang="en-US" sz="2000" b="1" dirty="0">
                <a:latin typeface="Arial"/>
                <a:cs typeface="Arial"/>
              </a:rPr>
              <a:t> das </a:t>
            </a:r>
            <a:r>
              <a:rPr lang="en-US" sz="2000" b="1" dirty="0" err="1">
                <a:latin typeface="Arial"/>
                <a:cs typeface="Arial"/>
              </a:rPr>
              <a:t>Vollbringen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wirkt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nach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seinem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Wohlgefallen</a:t>
            </a:r>
            <a:r>
              <a:rPr lang="en-US" sz="2000" b="1" dirty="0"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latin typeface="Arial"/>
                <a:cs typeface="Arial"/>
              </a:rPr>
              <a:t>Phil. </a:t>
            </a:r>
            <a:r>
              <a:rPr lang="en-US" sz="2000" b="1" u="sng" dirty="0">
                <a:latin typeface="Arial"/>
                <a:cs typeface="Arial"/>
              </a:rPr>
              <a:t>2:14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dirty="0" smtClean="0">
                <a:latin typeface="Arial"/>
                <a:cs typeface="Arial"/>
              </a:rPr>
              <a:t>Tut </a:t>
            </a:r>
            <a:r>
              <a:rPr lang="en-US" sz="2000" b="1" dirty="0" err="1">
                <a:latin typeface="Arial"/>
                <a:cs typeface="Arial"/>
              </a:rPr>
              <a:t>alles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ohne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Murren</a:t>
            </a:r>
            <a:r>
              <a:rPr lang="en-US" sz="2000" b="1" dirty="0">
                <a:latin typeface="Arial"/>
                <a:cs typeface="Arial"/>
              </a:rPr>
              <a:t> und </a:t>
            </a:r>
            <a:r>
              <a:rPr lang="en-US" sz="2000" b="1" dirty="0" err="1" smtClean="0">
                <a:latin typeface="Arial"/>
                <a:cs typeface="Arial"/>
              </a:rPr>
              <a:t>Bedenken</a:t>
            </a:r>
            <a:endParaRPr lang="en-US" sz="20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err="1" smtClean="0">
                <a:latin typeface="Arial"/>
                <a:cs typeface="Arial"/>
              </a:rPr>
              <a:t>Kol</a:t>
            </a:r>
            <a:r>
              <a:rPr lang="en-US" sz="2000" b="1" u="sng" dirty="0" smtClean="0">
                <a:latin typeface="Arial"/>
                <a:cs typeface="Arial"/>
              </a:rPr>
              <a:t>. </a:t>
            </a:r>
            <a:r>
              <a:rPr lang="en-US" sz="2000" b="1" u="sng" dirty="0">
                <a:latin typeface="Arial"/>
                <a:cs typeface="Arial"/>
              </a:rPr>
              <a:t>2:8-9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latin typeface="Arial"/>
                <a:cs typeface="Arial"/>
              </a:rPr>
              <a:t>8</a:t>
            </a:r>
            <a:r>
              <a:rPr lang="en-US" sz="2000" b="1" dirty="0" smtClean="0">
                <a:latin typeface="Arial"/>
                <a:cs typeface="Arial"/>
              </a:rPr>
              <a:t>Gebt </a:t>
            </a:r>
            <a:r>
              <a:rPr lang="en-US" sz="2000" b="1" dirty="0" err="1">
                <a:latin typeface="Arial"/>
                <a:cs typeface="Arial"/>
              </a:rPr>
              <a:t>acht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dass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niemandem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gelingt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euch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einzufangen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durch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Philosophie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durch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leeren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Betrug</a:t>
            </a:r>
            <a:r>
              <a:rPr lang="en-US" sz="2000" b="1" dirty="0">
                <a:latin typeface="Arial"/>
                <a:cs typeface="Arial"/>
              </a:rPr>
              <a:t>, der </a:t>
            </a:r>
            <a:r>
              <a:rPr lang="en-US" sz="2000" b="1" dirty="0" err="1">
                <a:latin typeface="Arial"/>
                <a:cs typeface="Arial"/>
              </a:rPr>
              <a:t>sich</a:t>
            </a:r>
            <a:r>
              <a:rPr lang="en-US" sz="2000" b="1" dirty="0">
                <a:latin typeface="Arial"/>
                <a:cs typeface="Arial"/>
              </a:rPr>
              <a:t> auf </a:t>
            </a:r>
            <a:r>
              <a:rPr lang="en-US" sz="2000" b="1" dirty="0" err="1">
                <a:latin typeface="Arial"/>
                <a:cs typeface="Arial"/>
              </a:rPr>
              <a:t>menschliche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Überlieferung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beruft</a:t>
            </a:r>
            <a:r>
              <a:rPr lang="en-US" sz="2000" b="1" dirty="0">
                <a:latin typeface="Arial"/>
                <a:cs typeface="Arial"/>
              </a:rPr>
              <a:t>, auf die </a:t>
            </a:r>
            <a:r>
              <a:rPr lang="en-US" sz="2000" b="1" dirty="0" err="1">
                <a:latin typeface="Arial"/>
                <a:cs typeface="Arial"/>
              </a:rPr>
              <a:t>kosmischen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Elemente</a:t>
            </a:r>
            <a:r>
              <a:rPr lang="en-US" sz="2000" b="1" dirty="0">
                <a:latin typeface="Arial"/>
                <a:cs typeface="Arial"/>
              </a:rPr>
              <a:t> und </a:t>
            </a:r>
            <a:r>
              <a:rPr lang="en-US" sz="2000" b="1" dirty="0" err="1">
                <a:latin typeface="Arial"/>
                <a:cs typeface="Arial"/>
              </a:rPr>
              <a:t>nicht</a:t>
            </a:r>
            <a:r>
              <a:rPr lang="en-US" sz="2000" b="1" dirty="0">
                <a:latin typeface="Arial"/>
                <a:cs typeface="Arial"/>
              </a:rPr>
              <a:t> auf </a:t>
            </a:r>
            <a:r>
              <a:rPr lang="en-US" sz="2000" b="1" dirty="0" err="1">
                <a:latin typeface="Arial"/>
                <a:cs typeface="Arial"/>
              </a:rPr>
              <a:t>Christus</a:t>
            </a:r>
            <a:r>
              <a:rPr lang="en-US" sz="2000" b="1" dirty="0">
                <a:latin typeface="Arial"/>
                <a:cs typeface="Arial"/>
              </a:rPr>
              <a:t>. </a:t>
            </a:r>
            <a:r>
              <a:rPr lang="en-US" sz="2000" b="1" baseline="30000" dirty="0" smtClean="0">
                <a:latin typeface="Arial"/>
                <a:cs typeface="Arial"/>
              </a:rPr>
              <a:t>9</a:t>
            </a:r>
            <a:r>
              <a:rPr lang="en-US" sz="2000" b="1" dirty="0" smtClean="0">
                <a:latin typeface="Arial"/>
                <a:cs typeface="Arial"/>
              </a:rPr>
              <a:t>Denn </a:t>
            </a:r>
            <a:r>
              <a:rPr lang="en-US" sz="2000" b="1" dirty="0">
                <a:latin typeface="Arial"/>
                <a:cs typeface="Arial"/>
              </a:rPr>
              <a:t>in </a:t>
            </a:r>
            <a:r>
              <a:rPr lang="en-US" sz="2000" b="1" dirty="0" err="1">
                <a:latin typeface="Arial"/>
                <a:cs typeface="Arial"/>
              </a:rPr>
              <a:t>ihm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wohnt</a:t>
            </a:r>
            <a:r>
              <a:rPr lang="en-US" sz="2000" b="1" dirty="0">
                <a:latin typeface="Arial"/>
                <a:cs typeface="Arial"/>
              </a:rPr>
              <a:t> die </a:t>
            </a:r>
            <a:r>
              <a:rPr lang="en-US" sz="2000" b="1" dirty="0" err="1">
                <a:latin typeface="Arial"/>
                <a:cs typeface="Arial"/>
              </a:rPr>
              <a:t>ganze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Fülle</a:t>
            </a:r>
            <a:r>
              <a:rPr lang="en-US" sz="2000" b="1" dirty="0">
                <a:latin typeface="Arial"/>
                <a:cs typeface="Arial"/>
              </a:rPr>
              <a:t> der </a:t>
            </a:r>
            <a:r>
              <a:rPr lang="en-US" sz="2000" b="1" dirty="0" err="1">
                <a:latin typeface="Arial"/>
                <a:cs typeface="Arial"/>
              </a:rPr>
              <a:t>Gottheit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leibhaftig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45443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7544" y="265113"/>
            <a:ext cx="8208912" cy="762000"/>
          </a:xfrm>
          <a:prstGeom prst="rect">
            <a:avLst/>
          </a:prstGeom>
          <a:solidFill>
            <a:srgbClr val="6E0043"/>
          </a:soli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Verse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für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das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Predigen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eines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Briefes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Min.)</a:t>
            </a:r>
            <a:endParaRPr lang="en-US" sz="28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208" y="6237312"/>
            <a:ext cx="23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Quelle</a:t>
            </a:r>
            <a:r>
              <a:rPr lang="en-US" sz="1800" dirty="0" smtClean="0"/>
              <a:t>: </a:t>
            </a:r>
            <a:r>
              <a:rPr lang="en-US" sz="1800" dirty="0" err="1" smtClean="0"/>
              <a:t>Zürcher</a:t>
            </a:r>
            <a:r>
              <a:rPr lang="en-US" sz="1800" dirty="0" smtClean="0"/>
              <a:t> </a:t>
            </a:r>
            <a:r>
              <a:rPr lang="en-US" sz="1800" dirty="0" err="1" smtClean="0"/>
              <a:t>Bibel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586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4744"/>
            <a:ext cx="845820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>
                <a:latin typeface="Arial"/>
                <a:cs typeface="Arial"/>
              </a:rPr>
              <a:t>1 </a:t>
            </a:r>
            <a:r>
              <a:rPr lang="en-US" sz="2000" b="1" u="sng" dirty="0" smtClean="0">
                <a:latin typeface="Arial"/>
                <a:cs typeface="Arial"/>
              </a:rPr>
              <a:t>Tim. </a:t>
            </a:r>
            <a:r>
              <a:rPr lang="en-US" sz="2000" b="1" u="sng" dirty="0">
                <a:latin typeface="Arial"/>
                <a:cs typeface="Arial"/>
              </a:rPr>
              <a:t>2:11-12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baseline="30000" dirty="0" smtClean="0">
                <a:latin typeface="Arial"/>
                <a:cs typeface="Arial"/>
              </a:rPr>
              <a:t>11</a:t>
            </a:r>
            <a:r>
              <a:rPr lang="en-US" sz="2000" b="1" dirty="0">
                <a:latin typeface="Arial"/>
                <a:cs typeface="Arial"/>
              </a:rPr>
              <a:t>Die Frau </a:t>
            </a:r>
            <a:r>
              <a:rPr lang="en-US" sz="2000" b="1" dirty="0" err="1">
                <a:latin typeface="Arial"/>
                <a:cs typeface="Arial"/>
              </a:rPr>
              <a:t>soll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durch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stilles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Zuhören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lernen</a:t>
            </a:r>
            <a:r>
              <a:rPr lang="en-US" sz="2000" b="1" dirty="0">
                <a:latin typeface="Arial"/>
                <a:cs typeface="Arial"/>
              </a:rPr>
              <a:t>, in </a:t>
            </a:r>
            <a:r>
              <a:rPr lang="en-US" sz="2000" b="1" dirty="0" err="1">
                <a:latin typeface="Arial"/>
                <a:cs typeface="Arial"/>
              </a:rPr>
              <a:t>aller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Unterordnung</a:t>
            </a:r>
            <a:r>
              <a:rPr lang="en-US" sz="2000" b="1" dirty="0">
                <a:latin typeface="Arial"/>
                <a:cs typeface="Arial"/>
              </a:rPr>
              <a:t>. </a:t>
            </a:r>
            <a:r>
              <a:rPr lang="en-US" sz="2000" b="1" baseline="30000" dirty="0" smtClean="0">
                <a:latin typeface="Arial"/>
                <a:cs typeface="Arial"/>
              </a:rPr>
              <a:t>12</a:t>
            </a:r>
            <a:r>
              <a:rPr lang="en-US" sz="2000" b="1" dirty="0">
                <a:latin typeface="Arial"/>
                <a:cs typeface="Arial"/>
              </a:rPr>
              <a:t>Zu </a:t>
            </a:r>
            <a:r>
              <a:rPr lang="en-US" sz="2000" b="1" dirty="0" err="1">
                <a:latin typeface="Arial"/>
                <a:cs typeface="Arial"/>
              </a:rPr>
              <a:t>lehren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gestatte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ich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einer</a:t>
            </a:r>
            <a:r>
              <a:rPr lang="en-US" sz="2000" b="1" dirty="0">
                <a:latin typeface="Arial"/>
                <a:cs typeface="Arial"/>
              </a:rPr>
              <a:t> Frau </a:t>
            </a:r>
            <a:r>
              <a:rPr lang="en-US" sz="2000" b="1" dirty="0" err="1">
                <a:latin typeface="Arial"/>
                <a:cs typeface="Arial"/>
              </a:rPr>
              <a:t>nicht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ebenso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wenig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über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einen</a:t>
            </a:r>
            <a:r>
              <a:rPr lang="en-US" sz="2000" b="1" dirty="0">
                <a:latin typeface="Arial"/>
                <a:cs typeface="Arial"/>
              </a:rPr>
              <a:t> Mann </a:t>
            </a:r>
            <a:r>
              <a:rPr lang="en-US" sz="2000" b="1" dirty="0" err="1">
                <a:latin typeface="Arial"/>
                <a:cs typeface="Arial"/>
              </a:rPr>
              <a:t>zu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bestimmen</a:t>
            </a:r>
            <a:r>
              <a:rPr lang="en-US" sz="2000" b="1" dirty="0">
                <a:latin typeface="Arial"/>
                <a:cs typeface="Arial"/>
              </a:rPr>
              <a:t>. </a:t>
            </a:r>
            <a:r>
              <a:rPr lang="en-US" sz="2000" b="1" dirty="0" err="1">
                <a:latin typeface="Arial"/>
                <a:cs typeface="Arial"/>
              </a:rPr>
              <a:t>Sie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soll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sich</a:t>
            </a:r>
            <a:r>
              <a:rPr lang="en-US" sz="2000" b="1" dirty="0">
                <a:latin typeface="Arial"/>
                <a:cs typeface="Arial"/>
              </a:rPr>
              <a:t> still </a:t>
            </a:r>
            <a:r>
              <a:rPr lang="en-US" sz="2000" b="1" dirty="0" err="1">
                <a:latin typeface="Arial"/>
                <a:cs typeface="Arial"/>
              </a:rPr>
              <a:t>verhalten</a:t>
            </a:r>
            <a:r>
              <a:rPr lang="en-US" sz="2000" b="1" dirty="0" smtClean="0">
                <a:latin typeface="Arial"/>
                <a:cs typeface="Arial"/>
              </a:rPr>
              <a:t>. 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1 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Tim.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5:22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Leg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niemandem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vorschnell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die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Hände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auf! Lass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dich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nicht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in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anderer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Leute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Verfehlungen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hineinziehen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;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achte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darauf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lauter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zu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bleiben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Titus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3:9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Törichten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Auseinandersetzungen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Fragen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zu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Geschlechtsregistern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Zänkereien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und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Streitigkeiten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um die 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Gesetzesauslegung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geh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aus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dem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Weg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!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Denn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nutzlos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sind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und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sinnlos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Heb. 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3:13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Sondern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redet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einander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zu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Tag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für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Tag,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solange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dieses '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Heute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' gilt,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damit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sich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niemand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von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euch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von der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Sünde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betrogen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verhärtet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7491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7544" y="265113"/>
            <a:ext cx="8208912" cy="762000"/>
          </a:xfrm>
          <a:prstGeom prst="rect">
            <a:avLst/>
          </a:prstGeom>
          <a:solidFill>
            <a:srgbClr val="6E0043"/>
          </a:soli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Verse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für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das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Predigen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eines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Briefes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Min.)</a:t>
            </a:r>
            <a:endParaRPr lang="en-US" sz="28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6237312"/>
            <a:ext cx="23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Quelle</a:t>
            </a:r>
            <a:r>
              <a:rPr lang="en-US" sz="1800" dirty="0" smtClean="0"/>
              <a:t>: </a:t>
            </a:r>
            <a:r>
              <a:rPr lang="en-US" sz="1800" dirty="0" err="1" smtClean="0"/>
              <a:t>Zürcher</a:t>
            </a:r>
            <a:r>
              <a:rPr lang="en-US" sz="1800" dirty="0" smtClean="0"/>
              <a:t> </a:t>
            </a:r>
            <a:r>
              <a:rPr lang="en-US" sz="1800" dirty="0" err="1" smtClean="0"/>
              <a:t>Bibel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196975"/>
            <a:ext cx="880745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latin typeface="Arial"/>
                <a:cs typeface="Arial"/>
              </a:rPr>
              <a:t>Heb. </a:t>
            </a:r>
            <a:r>
              <a:rPr lang="en-US" sz="2000" b="1" u="sng" dirty="0">
                <a:latin typeface="Arial"/>
                <a:cs typeface="Arial"/>
              </a:rPr>
              <a:t>13:2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dirty="0" smtClean="0">
                <a:latin typeface="Arial"/>
                <a:cs typeface="Arial"/>
              </a:rPr>
              <a:t>Die </a:t>
            </a:r>
            <a:r>
              <a:rPr lang="en-US" sz="2000" b="1" dirty="0" err="1">
                <a:latin typeface="Arial"/>
                <a:cs typeface="Arial"/>
              </a:rPr>
              <a:t>Liebe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zu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denen</a:t>
            </a:r>
            <a:r>
              <a:rPr lang="en-US" sz="2000" b="1" dirty="0">
                <a:latin typeface="Arial"/>
                <a:cs typeface="Arial"/>
              </a:rPr>
              <a:t>, die </a:t>
            </a:r>
            <a:r>
              <a:rPr lang="en-US" sz="2000" b="1" dirty="0" err="1">
                <a:latin typeface="Arial"/>
                <a:cs typeface="Arial"/>
              </a:rPr>
              <a:t>euch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fremd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sind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aber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vergesst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nicht</a:t>
            </a:r>
            <a:r>
              <a:rPr lang="en-US" sz="2000" b="1" dirty="0">
                <a:latin typeface="Arial"/>
                <a:cs typeface="Arial"/>
              </a:rPr>
              <a:t> - so </a:t>
            </a:r>
            <a:r>
              <a:rPr lang="en-US" sz="2000" b="1" dirty="0" err="1">
                <a:latin typeface="Arial"/>
                <a:cs typeface="Arial"/>
              </a:rPr>
              <a:t>haben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manche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ohne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zu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wissen</a:t>
            </a:r>
            <a:r>
              <a:rPr lang="en-US" sz="2000" b="1" dirty="0">
                <a:latin typeface="Arial"/>
                <a:cs typeface="Arial"/>
              </a:rPr>
              <a:t>, Engel </a:t>
            </a:r>
            <a:r>
              <a:rPr lang="en-US" sz="2000" b="1" dirty="0" err="1">
                <a:latin typeface="Arial"/>
                <a:cs typeface="Arial"/>
              </a:rPr>
              <a:t>beherbergt</a:t>
            </a:r>
            <a:r>
              <a:rPr lang="en-US" sz="2000" b="1" dirty="0">
                <a:latin typeface="Arial"/>
                <a:cs typeface="Arial"/>
              </a:rPr>
              <a:t>. </a:t>
            </a:r>
            <a:endParaRPr lang="en-US" sz="20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latin typeface="Arial"/>
                <a:cs typeface="Arial"/>
              </a:rPr>
              <a:t>1 Pet </a:t>
            </a:r>
            <a:r>
              <a:rPr lang="en-US" sz="2000" b="1" u="sng" dirty="0">
                <a:latin typeface="Arial"/>
                <a:cs typeface="Arial"/>
              </a:rPr>
              <a:t>2:2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dirty="0" err="1" smtClean="0">
                <a:latin typeface="Arial"/>
                <a:cs typeface="Arial"/>
              </a:rPr>
              <a:t>Verlangt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jetzt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wie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neugeborene</a:t>
            </a:r>
            <a:r>
              <a:rPr lang="en-US" sz="2000" b="1" dirty="0">
                <a:latin typeface="Arial"/>
                <a:cs typeface="Arial"/>
              </a:rPr>
              <a:t> Kinder </a:t>
            </a:r>
            <a:r>
              <a:rPr lang="en-US" sz="2000" b="1" dirty="0" err="1">
                <a:latin typeface="Arial"/>
                <a:cs typeface="Arial"/>
              </a:rPr>
              <a:t>nach</a:t>
            </a:r>
            <a:r>
              <a:rPr lang="en-US" sz="2000" b="1" dirty="0">
                <a:latin typeface="Arial"/>
                <a:cs typeface="Arial"/>
              </a:rPr>
              <a:t> der </a:t>
            </a:r>
            <a:r>
              <a:rPr lang="en-US" sz="2000" b="1" dirty="0" err="1">
                <a:latin typeface="Arial"/>
                <a:cs typeface="Arial"/>
              </a:rPr>
              <a:t>vernünftigen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unverfälschten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Milch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damit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ihr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durch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sie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heranwachst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zum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Heil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>
                <a:latin typeface="Arial"/>
                <a:cs typeface="Arial"/>
              </a:rPr>
              <a:t>1 </a:t>
            </a:r>
            <a:r>
              <a:rPr lang="en-US" sz="2000" b="1" u="sng" dirty="0" smtClean="0">
                <a:latin typeface="Arial"/>
                <a:cs typeface="Arial"/>
              </a:rPr>
              <a:t>Pet. </a:t>
            </a:r>
            <a:r>
              <a:rPr lang="en-US" sz="2000" b="1" u="sng" dirty="0">
                <a:latin typeface="Arial"/>
                <a:cs typeface="Arial"/>
              </a:rPr>
              <a:t>3:7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dirty="0" err="1" smtClean="0">
                <a:latin typeface="Arial"/>
                <a:cs typeface="Arial"/>
              </a:rPr>
              <a:t>Ebenso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sollen</a:t>
            </a:r>
            <a:r>
              <a:rPr lang="en-US" sz="2000" b="1" dirty="0">
                <a:latin typeface="Arial"/>
                <a:cs typeface="Arial"/>
              </a:rPr>
              <a:t> die </a:t>
            </a:r>
            <a:r>
              <a:rPr lang="en-US" sz="2000" b="1" dirty="0" err="1">
                <a:latin typeface="Arial"/>
                <a:cs typeface="Arial"/>
              </a:rPr>
              <a:t>Männer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verständnisvoll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sein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im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Umgang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mit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dem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schwächeren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Geschlecht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dem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weiblichen</a:t>
            </a:r>
            <a:r>
              <a:rPr lang="en-US" sz="2000" b="1" dirty="0">
                <a:latin typeface="Arial"/>
                <a:cs typeface="Arial"/>
              </a:rPr>
              <a:t>, und die Frauen </a:t>
            </a:r>
            <a:r>
              <a:rPr lang="en-US" sz="2000" b="1" dirty="0" err="1">
                <a:latin typeface="Arial"/>
                <a:cs typeface="Arial"/>
              </a:rPr>
              <a:t>ehren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denn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auch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sie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haben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Anteil</a:t>
            </a:r>
            <a:r>
              <a:rPr lang="en-US" sz="2000" b="1" dirty="0">
                <a:latin typeface="Arial"/>
                <a:cs typeface="Arial"/>
              </a:rPr>
              <a:t> an der </a:t>
            </a:r>
            <a:r>
              <a:rPr lang="en-US" sz="2000" b="1" dirty="0" err="1">
                <a:latin typeface="Arial"/>
                <a:cs typeface="Arial"/>
              </a:rPr>
              <a:t>lebensspendenden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Gnade</a:t>
            </a:r>
            <a:r>
              <a:rPr lang="en-US" sz="2000" b="1" dirty="0">
                <a:latin typeface="Arial"/>
                <a:cs typeface="Arial"/>
              </a:rPr>
              <a:t>; so </a:t>
            </a:r>
            <a:r>
              <a:rPr lang="en-US" sz="2000" b="1" dirty="0" err="1">
                <a:latin typeface="Arial"/>
                <a:cs typeface="Arial"/>
              </a:rPr>
              <a:t>wird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eurem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Gebet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nichts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im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Weg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stehen</a:t>
            </a:r>
            <a:r>
              <a:rPr lang="en-US" sz="2000" b="1" dirty="0">
                <a:latin typeface="Arial"/>
                <a:cs typeface="Arial"/>
              </a:rPr>
              <a:t>! </a:t>
            </a:r>
            <a:endParaRPr lang="en-US" sz="20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u="sng" dirty="0" smtClean="0">
                <a:latin typeface="Arial"/>
                <a:cs typeface="Arial"/>
              </a:rPr>
              <a:t>2 Pet. </a:t>
            </a:r>
            <a:r>
              <a:rPr lang="en-US" sz="2000" b="1" u="sng" dirty="0">
                <a:latin typeface="Arial"/>
                <a:cs typeface="Arial"/>
              </a:rPr>
              <a:t>3:3</a:t>
            </a:r>
            <a:endParaRPr lang="en-US" sz="20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000" b="1" baseline="30000" dirty="0">
                <a:latin typeface="Arial"/>
                <a:cs typeface="Arial"/>
              </a:rPr>
              <a:t>	</a:t>
            </a:r>
            <a:r>
              <a:rPr lang="en-US" sz="2000" b="1" dirty="0" smtClean="0">
                <a:latin typeface="Arial"/>
                <a:cs typeface="Arial"/>
              </a:rPr>
              <a:t>Dies </a:t>
            </a:r>
            <a:r>
              <a:rPr lang="en-US" sz="2000" b="1" dirty="0" err="1">
                <a:latin typeface="Arial"/>
                <a:cs typeface="Arial"/>
              </a:rPr>
              <a:t>vor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allem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sollt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ihr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erkennen</a:t>
            </a:r>
            <a:r>
              <a:rPr lang="en-US" sz="2000" b="1" dirty="0">
                <a:latin typeface="Arial"/>
                <a:cs typeface="Arial"/>
              </a:rPr>
              <a:t>: Am </a:t>
            </a:r>
            <a:r>
              <a:rPr lang="en-US" sz="2000" b="1" dirty="0" err="1">
                <a:latin typeface="Arial"/>
                <a:cs typeface="Arial"/>
              </a:rPr>
              <a:t>Ende</a:t>
            </a:r>
            <a:r>
              <a:rPr lang="en-US" sz="2000" b="1" dirty="0">
                <a:latin typeface="Arial"/>
                <a:cs typeface="Arial"/>
              </a:rPr>
              <a:t> der </a:t>
            </a:r>
            <a:r>
              <a:rPr lang="en-US" sz="2000" b="1" dirty="0" err="1">
                <a:latin typeface="Arial"/>
                <a:cs typeface="Arial"/>
              </a:rPr>
              <a:t>Tage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werden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Spötter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kommen</a:t>
            </a:r>
            <a:r>
              <a:rPr lang="en-US" sz="2000" b="1" dirty="0">
                <a:latin typeface="Arial"/>
                <a:cs typeface="Arial"/>
              </a:rPr>
              <a:t>, die </a:t>
            </a:r>
            <a:r>
              <a:rPr lang="en-US" sz="2000" b="1" dirty="0" err="1">
                <a:latin typeface="Arial"/>
                <a:cs typeface="Arial"/>
              </a:rPr>
              <a:t>ganz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ihren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eigenen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Begierden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leben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49539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7544" y="265113"/>
            <a:ext cx="8208912" cy="762000"/>
          </a:xfrm>
          <a:prstGeom prst="rect">
            <a:avLst/>
          </a:prstGeom>
          <a:solidFill>
            <a:srgbClr val="6E0043"/>
          </a:solidFill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ahoma" pitchFamily="-111" charset="-52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Verse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für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das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Predigen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eines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Briefes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(15 Min.)</a:t>
            </a:r>
            <a:endParaRPr lang="en-US" sz="28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6237312"/>
            <a:ext cx="23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Quelle</a:t>
            </a:r>
            <a:r>
              <a:rPr lang="en-US" sz="1800" dirty="0" smtClean="0"/>
              <a:t>: </a:t>
            </a:r>
            <a:r>
              <a:rPr lang="en-US" sz="1800" dirty="0" err="1" smtClean="0"/>
              <a:t>Zürcher</a:t>
            </a:r>
            <a:r>
              <a:rPr lang="en-US" sz="1800" dirty="0" smtClean="0"/>
              <a:t> </a:t>
            </a:r>
            <a:r>
              <a:rPr lang="en-US" sz="1800" dirty="0" err="1" smtClean="0"/>
              <a:t>Bibel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-25400" y="-99392"/>
            <a:ext cx="9144000" cy="1268413"/>
          </a:xfrm>
        </p:spPr>
        <p:txBody>
          <a:bodyPr/>
          <a:lstStyle/>
          <a:p>
            <a:pPr eaLnBrk="1" hangingPunct="1"/>
            <a:r>
              <a:rPr lang="en-US" sz="36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Wenn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du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nicht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gut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predigst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werden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selbst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die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Steine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ausrufen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!</a:t>
            </a:r>
            <a:endParaRPr lang="en-US" sz="36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51586" name="Picture 1" descr="Luke Even the rocks will cry 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187450"/>
            <a:ext cx="75565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5876925"/>
            <a:ext cx="91440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Lukas 19:40  Und Jesus </a:t>
            </a:r>
            <a:r>
              <a:rPr lang="en-US" sz="26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antwortete</a:t>
            </a:r>
            <a:r>
              <a:rPr lang="en-US" sz="26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:” </a:t>
            </a:r>
            <a:r>
              <a:rPr lang="en-US" sz="26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Ich</a:t>
            </a:r>
            <a:r>
              <a:rPr lang="en-US" sz="2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sage </a:t>
            </a:r>
            <a:r>
              <a:rPr lang="en-US" sz="26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euch</a:t>
            </a:r>
            <a:r>
              <a:rPr lang="en-US" sz="2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: </a:t>
            </a:r>
            <a:r>
              <a:rPr lang="en-US" sz="26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Wenn</a:t>
            </a:r>
            <a:r>
              <a:rPr lang="en-US" sz="2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diese</a:t>
            </a:r>
            <a:r>
              <a:rPr lang="en-US" sz="2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schweigen</a:t>
            </a:r>
            <a:r>
              <a:rPr lang="en-US" sz="2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werden</a:t>
            </a:r>
            <a:r>
              <a:rPr lang="en-US" sz="2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die </a:t>
            </a:r>
            <a:r>
              <a:rPr lang="en-US" sz="26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Steine</a:t>
            </a:r>
            <a:r>
              <a:rPr lang="en-US" sz="2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schreien</a:t>
            </a:r>
            <a:r>
              <a:rPr lang="en-US" sz="26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.”</a:t>
            </a:r>
            <a:endParaRPr lang="en-US" sz="26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011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51130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3634" name="Title 1"/>
          <p:cNvSpPr>
            <a:spLocks noGrp="1"/>
          </p:cNvSpPr>
          <p:nvPr>
            <p:ph type="title"/>
          </p:nvPr>
        </p:nvSpPr>
        <p:spPr>
          <a:xfrm>
            <a:off x="179388" y="71438"/>
            <a:ext cx="7954962" cy="1270000"/>
          </a:xfrm>
        </p:spPr>
        <p:txBody>
          <a:bodyPr/>
          <a:lstStyle/>
          <a:p>
            <a:pPr algn="l"/>
            <a:r>
              <a:rPr lang="en-US" b="1" i="1" dirty="0" err="1" smtClean="0">
                <a:latin typeface="Arial" charset="0"/>
                <a:ea typeface="ＭＳ Ｐゴシック" charset="0"/>
              </a:rPr>
              <a:t>Bitte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</a:rPr>
              <a:t>reiche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</a:rPr>
              <a:t>Folgendes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</a:rPr>
              <a:t>für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</a:rPr>
              <a:t>beide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15 Min.-</a:t>
            </a:r>
            <a:r>
              <a:rPr lang="en-US" b="1" i="1" dirty="0" err="1" smtClean="0">
                <a:latin typeface="Arial" charset="0"/>
                <a:ea typeface="ＭＳ Ｐゴシック" charset="0"/>
              </a:rPr>
              <a:t>Predigten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i="1" dirty="0" err="1" smtClean="0">
                <a:latin typeface="Arial" charset="0"/>
                <a:ea typeface="ＭＳ Ｐゴシック" charset="0"/>
              </a:rPr>
              <a:t>ein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:</a:t>
            </a:r>
            <a:endParaRPr lang="en-US" b="1" i="1" dirty="0">
              <a:latin typeface="Arial" charset="0"/>
              <a:ea typeface="ＭＳ Ｐゴシック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163" y="1484313"/>
            <a:ext cx="9113837" cy="64928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Am Tag </a:t>
            </a:r>
            <a:r>
              <a:rPr lang="en-US" sz="3600" b="1" i="1" dirty="0" err="1" smtClean="0">
                <a:solidFill>
                  <a:srgbClr val="FFFF00"/>
                </a:solidFill>
                <a:cs typeface="Arial" charset="0"/>
              </a:rPr>
              <a:t>vor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deiner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Predigt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163" y="4265613"/>
            <a:ext cx="9113837" cy="6477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i="1" dirty="0" smtClean="0">
                <a:solidFill>
                  <a:srgbClr val="FFFF00"/>
                </a:solidFill>
                <a:cs typeface="Arial" charset="0"/>
              </a:rPr>
              <a:t>Am Tag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deiner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Predigt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53637" name="Text Box 4"/>
          <p:cNvSpPr txBox="1">
            <a:spLocks noChangeArrowheads="1"/>
          </p:cNvSpPr>
          <p:nvPr/>
        </p:nvSpPr>
        <p:spPr bwMode="auto">
          <a:xfrm>
            <a:off x="8316913" y="76200"/>
            <a:ext cx="750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cs typeface="Arial" charset="0"/>
              </a:rPr>
              <a:t>vii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163" y="2133600"/>
            <a:ext cx="91138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/>
            </a:pP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Gliederung</a:t>
            </a:r>
            <a:r>
              <a:rPr lang="en-US" sz="3200" b="1" dirty="0" err="1" smtClean="0">
                <a:solidFill>
                  <a:schemeClr val="bg1"/>
                </a:solidFill>
                <a:cs typeface="Arial" charset="0"/>
              </a:rPr>
              <a:t>s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aufgaben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7 &amp; 8 (or 11 &amp; 12)</a:t>
            </a:r>
          </a:p>
          <a:p>
            <a:pPr>
              <a:buFont typeface="Times New Roman" charset="0"/>
              <a:buAutoNum type="arabicPeriod"/>
            </a:pP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PPT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-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Präsentation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der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Predigtgliederung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 New Roman" charset="0"/>
              <a:buAutoNum type="arabicPeriod"/>
            </a:pP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Kopien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deiner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Predigtgliederung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für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alle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 New Roman" charset="0"/>
              <a:buAutoNum type="arabicPeriod"/>
            </a:pPr>
            <a:r>
              <a:rPr lang="en-US" sz="3200" b="1" dirty="0" err="1">
                <a:solidFill>
                  <a:srgbClr val="FFFF00"/>
                </a:solidFill>
                <a:cs typeface="Arial" charset="0"/>
              </a:rPr>
              <a:t>Manuskript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mit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cs typeface="Arial" charset="0"/>
              </a:rPr>
              <a:t>Erläuterungen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163" y="4913313"/>
            <a:ext cx="91138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 startAt="5"/>
            </a:pP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USB-Stick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um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deine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Predigt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charset="0"/>
              </a:rPr>
              <a:t>aufzunehmen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0163" y="5589588"/>
            <a:ext cx="9113837" cy="6477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Bis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zwei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Tage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cs typeface="Arial" charset="0"/>
              </a:rPr>
              <a:t>nach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deiner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cs typeface="Arial" charset="0"/>
              </a:rPr>
              <a:t>Predigt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163" y="6237288"/>
            <a:ext cx="91138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 startAt="6"/>
            </a:pP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Selbstevaluation</a:t>
            </a: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 der </a:t>
            </a:r>
            <a:r>
              <a:rPr lang="en-US" sz="3200" b="1" dirty="0" err="1" smtClean="0">
                <a:solidFill>
                  <a:srgbClr val="FFFF00"/>
                </a:solidFill>
                <a:cs typeface="Arial" charset="0"/>
              </a:rPr>
              <a:t>Predigt</a:t>
            </a:r>
            <a:r>
              <a:rPr lang="en-US" sz="3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p. 104)</a:t>
            </a:r>
          </a:p>
        </p:txBody>
      </p:sp>
    </p:spTree>
    <p:extLst>
      <p:ext uri="{BB962C8B-B14F-4D97-AF65-F5344CB8AC3E}">
        <p14:creationId xmlns:p14="http://schemas.microsoft.com/office/powerpoint/2010/main" val="290388182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build="p"/>
      <p:bldP spid="7" grpId="0"/>
      <p:bldP spid="10" grpId="0" animBg="1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0" name="Picture 4" descr="Emergenc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3" y="2895600"/>
            <a:ext cx="55641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457200"/>
            <a:ext cx="57912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</a:rPr>
              <a:t>Im</a:t>
            </a:r>
            <a:r>
              <a:rPr lang="en-US" dirty="0" smtClean="0">
                <a:ea typeface="+mj-ea"/>
              </a:rPr>
              <a:t> </a:t>
            </a:r>
            <a:r>
              <a:rPr lang="en-US" dirty="0" err="1" smtClean="0">
                <a:ea typeface="+mj-ea"/>
              </a:rPr>
              <a:t>Nebel</a:t>
            </a:r>
            <a:r>
              <a:rPr lang="en-US" dirty="0" smtClean="0">
                <a:ea typeface="+mj-ea"/>
              </a:rPr>
              <a:t> </a:t>
            </a:r>
            <a:r>
              <a:rPr lang="en-US" dirty="0" err="1" smtClean="0">
                <a:ea typeface="+mj-ea"/>
              </a:rPr>
              <a:t>verloren</a:t>
            </a:r>
            <a:r>
              <a:rPr lang="en-US" dirty="0" smtClean="0">
                <a:ea typeface="+mj-ea"/>
              </a:rPr>
              <a:t> </a:t>
            </a:r>
            <a:r>
              <a:rPr lang="en-US" dirty="0" err="1" smtClean="0">
                <a:ea typeface="+mj-ea"/>
              </a:rPr>
              <a:t>wegen</a:t>
            </a:r>
            <a:r>
              <a:rPr lang="en-US" dirty="0" smtClean="0">
                <a:ea typeface="+mj-ea"/>
              </a:rPr>
              <a:t> der </a:t>
            </a:r>
            <a:r>
              <a:rPr lang="en-US" dirty="0" err="1" smtClean="0">
                <a:ea typeface="+mj-ea"/>
              </a:rPr>
              <a:t>Aufgabe</a:t>
            </a:r>
            <a:r>
              <a:rPr lang="en-US" dirty="0" smtClean="0">
                <a:ea typeface="+mj-ea"/>
              </a:rPr>
              <a:t>?  </a:t>
            </a:r>
            <a:r>
              <a:rPr lang="en-US" dirty="0">
                <a:ea typeface="+mj-ea"/>
              </a:rPr>
              <a:t/>
            </a:r>
            <a:br>
              <a:rPr lang="en-US" dirty="0">
                <a:ea typeface="+mj-ea"/>
              </a:rPr>
            </a:br>
            <a:r>
              <a:rPr lang="en-US" dirty="0" smtClean="0">
                <a:ea typeface="+mj-ea"/>
              </a:rPr>
              <a:t>Frag um Rat!</a:t>
            </a:r>
            <a:endParaRPr lang="en-US" dirty="0"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ＭＳ Ｐゴシック" charset="-128"/>
                <a:cs typeface="ＭＳ Ｐゴシック" charset="-128"/>
              </a:rPr>
              <a:t>Bitte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schreib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deine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Aufgaben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auf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dem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Computer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9012" name="Picture 4" descr="BuyTheWarrant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1828800"/>
            <a:ext cx="81295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827583" y="6080125"/>
            <a:ext cx="8164017" cy="707886"/>
          </a:xfrm>
          <a:prstGeom prst="rect">
            <a:avLst/>
          </a:prstGeom>
          <a:solidFill>
            <a:srgbClr val="50009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Und </a:t>
            </a:r>
            <a:r>
              <a:rPr lang="en-US" sz="4000" b="1" dirty="0" err="1" smtClean="0">
                <a:solidFill>
                  <a:schemeClr val="tx2"/>
                </a:solidFill>
              </a:rPr>
              <a:t>kauf</a:t>
            </a:r>
            <a:r>
              <a:rPr lang="en-US" sz="4000" b="1" dirty="0" smtClean="0">
                <a:solidFill>
                  <a:schemeClr val="tx2"/>
                </a:solidFill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</a:rPr>
              <a:t>dir</a:t>
            </a:r>
            <a:r>
              <a:rPr lang="en-US" sz="4000" b="1" dirty="0" smtClean="0">
                <a:solidFill>
                  <a:schemeClr val="tx2"/>
                </a:solidFill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</a:rPr>
              <a:t>eine</a:t>
            </a:r>
            <a:r>
              <a:rPr lang="en-US" sz="4000" b="1" dirty="0" smtClean="0">
                <a:solidFill>
                  <a:schemeClr val="tx2"/>
                </a:solidFill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</a:rPr>
              <a:t>Versicherung</a:t>
            </a:r>
            <a:r>
              <a:rPr lang="en-US" sz="4000" b="1" dirty="0" smtClean="0">
                <a:solidFill>
                  <a:schemeClr val="tx2"/>
                </a:solidFill>
              </a:rPr>
              <a:t>!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250825"/>
            <a:ext cx="7772400" cy="85725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Weiteres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44588"/>
            <a:ext cx="8839200" cy="5140325"/>
          </a:xfrm>
          <a:effectLst/>
        </p:spPr>
        <p:txBody>
          <a:bodyPr/>
          <a:lstStyle/>
          <a:p>
            <a:pPr marL="609600" indent="-609600" algn="ctr" eaLnBrk="1" hangingPunct="1">
              <a:spcBef>
                <a:spcPct val="0"/>
              </a:spcBef>
              <a:buFont typeface="Wingdings" charset="0"/>
              <a:buNone/>
              <a:defRPr/>
            </a:pP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Kopieren</a:t>
            </a: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des </a:t>
            </a: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Skripts</a:t>
            </a:r>
            <a:endParaRPr lang="en-US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algn="ctr" eaLnBrk="1" hangingPunct="1">
              <a:spcBef>
                <a:spcPct val="0"/>
              </a:spcBef>
              <a:buFontTx/>
              <a:buNone/>
              <a:defRPr/>
            </a:pPr>
            <a:endParaRPr lang="en-US" altLang="zh-CN" sz="2800" b="1" u="sng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Meine</a:t>
            </a: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600" b="1" u="sng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Erreichbarkeit</a:t>
            </a:r>
            <a:r>
              <a:rPr lang="en-US" altLang="zh-CN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altLang="zh-CN" sz="36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altLang="zh-CN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SBC box L19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oder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Telefon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(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6559-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1513)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Mobiltelefon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9113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-7090</a:t>
            </a: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Wohnadresse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ist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SBC 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Block 2-302 </a:t>
            </a: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Kein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Telefonanschluss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zuhause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E-mail: </a:t>
            </a:r>
            <a:r>
              <a:rPr lang="en-US" altLang="zh-CN" sz="2800" b="1" dirty="0" err="1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griffith@sbc.edu.sg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Meine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Bürozeiten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 err="1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sind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L</a:t>
            </a:r>
            <a:r>
              <a:rPr lang="de-CH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asst uns auch miteinander Essen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! </a:t>
            </a:r>
            <a:endParaRPr lang="en-US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65220" name="Picture 4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926263" y="188913"/>
            <a:ext cx="1787525" cy="1820862"/>
          </a:xfrm>
        </p:spPr>
      </p:pic>
      <p:sp>
        <p:nvSpPr>
          <p:cNvPr id="458756" name="Text Box 5"/>
          <p:cNvSpPr txBox="1">
            <a:spLocks noChangeArrowheads="1"/>
          </p:cNvSpPr>
          <p:nvPr/>
        </p:nvSpPr>
        <p:spPr bwMode="auto">
          <a:xfrm>
            <a:off x="8458200" y="15240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xi</a:t>
            </a:r>
          </a:p>
        </p:txBody>
      </p:sp>
      <p:pic>
        <p:nvPicPr>
          <p:cNvPr id="265222" name="Picture 6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7761288" y="5568950"/>
            <a:ext cx="1382712" cy="12890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265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2652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163107" cy="7101408"/>
            <a:chOff x="-1" y="0"/>
            <a:chExt cx="9163107" cy="7101408"/>
          </a:xfrm>
        </p:grpSpPr>
        <p:pic>
          <p:nvPicPr>
            <p:cNvPr id="2" name="Picture 1" descr="Teaching is Toug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63107" cy="7101408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 bwMode="auto">
            <a:xfrm>
              <a:off x="5076056" y="116632"/>
              <a:ext cx="3024336" cy="2088232"/>
            </a:xfrm>
            <a:prstGeom prst="wedgeRoundRectCallout">
              <a:avLst>
                <a:gd name="adj1" fmla="val 4763"/>
                <a:gd name="adj2" fmla="val 6134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251520" y="692696"/>
              <a:ext cx="3960440" cy="4392488"/>
            </a:xfrm>
            <a:prstGeom prst="wedgeRoundRectCallout">
              <a:avLst>
                <a:gd name="adj1" fmla="val -100418"/>
                <a:gd name="adj2" fmla="val 1743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7544" y="980728"/>
            <a:ext cx="36004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Aber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ich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WILL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nicht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zurück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in die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Schule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Niemand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mag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mich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Sie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necken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mich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, 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ziehen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an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meinen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Haaren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und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schlagen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mich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</a:t>
            </a:r>
          </a:p>
          <a:p>
            <a:pPr eaLnBrk="1" hangingPunct="1"/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Ich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hasse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es</a:t>
            </a:r>
            <a:r>
              <a:rPr lang="en-US" sz="32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</a:t>
            </a:r>
            <a:endParaRPr lang="en-US" sz="3200" dirty="0">
              <a:solidFill>
                <a:srgbClr val="00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932040" y="332656"/>
            <a:ext cx="338437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pPr eaLnBrk="1" hangingPunct="1"/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Liebling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,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niemand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hat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gesagt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,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dass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unterrichten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einfach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ist</a:t>
            </a:r>
            <a:r>
              <a:rPr lang="en-US" sz="30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…</a:t>
            </a:r>
            <a:endParaRPr lang="en-US" sz="3000" dirty="0">
              <a:solidFill>
                <a:srgbClr val="00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2" descr="Stephen's Plane Q400 Flying Over Rani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9003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Über</a:t>
            </a:r>
            <a:r>
              <a:rPr lang="en-US" sz="6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sz="6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Seattle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</p:spTree>
    <p:extLst>
      <p:ext uri="{BB962C8B-B14F-4D97-AF65-F5344CB8AC3E}">
        <p14:creationId xmlns:p14="http://schemas.microsoft.com/office/powerpoint/2010/main" val="579148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Homiletiklink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auf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Hol dir diese kostenlose Präsentation!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00619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1" name="Picture 5" descr="Stephen's Plane Q400 Interi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013175"/>
            <a:ext cx="9036496" cy="1844825"/>
          </a:xfrm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Mit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Stephen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fliegen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über</a:t>
            </a: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70 </a:t>
            </a:r>
            <a:r>
              <a:rPr lang="en-US" b="1" dirty="0" err="1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Passagiere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332804" name="Picture 2" descr="Stephen's Plane Q400 Interior 70,74,78 seat pla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800" y="28575"/>
            <a:ext cx="4394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8792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7" name="Picture 1" descr="Cara Kurt Katie Stephe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51488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Cara &amp; Kurt   •   Katie &amp; Stephen</a:t>
            </a:r>
            <a:endParaRPr lang="en-US" sz="4000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342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each">
  <a:themeElements>
    <a:clrScheme name="Beach 1">
      <a:dk1>
        <a:srgbClr val="000000"/>
      </a:dk1>
      <a:lt1>
        <a:srgbClr val="EADEA6"/>
      </a:lt1>
      <a:dk2>
        <a:srgbClr val="000000"/>
      </a:dk2>
      <a:lt2>
        <a:srgbClr val="808080"/>
      </a:lt2>
      <a:accent1>
        <a:srgbClr val="20CD02"/>
      </a:accent1>
      <a:accent2>
        <a:srgbClr val="EBEF13"/>
      </a:accent2>
      <a:accent3>
        <a:srgbClr val="F3ECD0"/>
      </a:accent3>
      <a:accent4>
        <a:srgbClr val="000000"/>
      </a:accent4>
      <a:accent5>
        <a:srgbClr val="ABE3AA"/>
      </a:accent5>
      <a:accent6>
        <a:srgbClr val="D5D910"/>
      </a:accent6>
      <a:hlink>
        <a:srgbClr val="FF0000"/>
      </a:hlink>
      <a:folHlink>
        <a:srgbClr val="0E18F3"/>
      </a:folHlink>
    </a:clrScheme>
    <a:fontScheme name="Beach">
      <a:majorFont>
        <a:latin typeface="Century Gothic"/>
        <a:ea typeface="Osaka"/>
        <a:cs typeface="Osaka"/>
      </a:majorFont>
      <a:minorFont>
        <a:latin typeface="Century Gothic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each 1">
        <a:dk1>
          <a:srgbClr val="000000"/>
        </a:dk1>
        <a:lt1>
          <a:srgbClr val="EADEA6"/>
        </a:lt1>
        <a:dk2>
          <a:srgbClr val="000000"/>
        </a:dk2>
        <a:lt2>
          <a:srgbClr val="808080"/>
        </a:lt2>
        <a:accent1>
          <a:srgbClr val="20CD02"/>
        </a:accent1>
        <a:accent2>
          <a:srgbClr val="EBEF13"/>
        </a:accent2>
        <a:accent3>
          <a:srgbClr val="F3ECD0"/>
        </a:accent3>
        <a:accent4>
          <a:srgbClr val="000000"/>
        </a:accent4>
        <a:accent5>
          <a:srgbClr val="ABE3AA"/>
        </a:accent5>
        <a:accent6>
          <a:srgbClr val="D5D910"/>
        </a:accent6>
        <a:hlink>
          <a:srgbClr val="FF0000"/>
        </a:hlink>
        <a:folHlink>
          <a:srgbClr val="0E18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Calm">
  <a:themeElements>
    <a:clrScheme name="Calm 1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C88500"/>
      </a:accent1>
      <a:accent2>
        <a:srgbClr val="966400"/>
      </a:accent2>
      <a:accent3>
        <a:srgbClr val="AAAAB8"/>
      </a:accent3>
      <a:accent4>
        <a:srgbClr val="DADADA"/>
      </a:accent4>
      <a:accent5>
        <a:srgbClr val="E0C2AA"/>
      </a:accent5>
      <a:accent6>
        <a:srgbClr val="875A00"/>
      </a:accent6>
      <a:hlink>
        <a:srgbClr val="FAA700"/>
      </a:hlink>
      <a:folHlink>
        <a:srgbClr val="FFDA91"/>
      </a:folHlink>
    </a:clrScheme>
    <a:fontScheme name="Cal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alm 1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C88500"/>
        </a:accent1>
        <a:accent2>
          <a:srgbClr val="966400"/>
        </a:accent2>
        <a:accent3>
          <a:srgbClr val="AAAAB8"/>
        </a:accent3>
        <a:accent4>
          <a:srgbClr val="DADADA"/>
        </a:accent4>
        <a:accent5>
          <a:srgbClr val="E0C2AA"/>
        </a:accent5>
        <a:accent6>
          <a:srgbClr val="875A00"/>
        </a:accent6>
        <a:hlink>
          <a:srgbClr val="FAA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8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ridge in Fog">
  <a:themeElements>
    <a:clrScheme name="Bridge in Fog 1">
      <a:dk1>
        <a:srgbClr val="3E3E5C"/>
      </a:dk1>
      <a:lt1>
        <a:srgbClr val="FFFFFF"/>
      </a:lt1>
      <a:dk2>
        <a:srgbClr val="39598D"/>
      </a:dk2>
      <a:lt2>
        <a:srgbClr val="FFFFFF"/>
      </a:lt2>
      <a:accent1>
        <a:srgbClr val="800000"/>
      </a:accent1>
      <a:accent2>
        <a:srgbClr val="004080"/>
      </a:accent2>
      <a:accent3>
        <a:srgbClr val="AEB5C5"/>
      </a:accent3>
      <a:accent4>
        <a:srgbClr val="DADADA"/>
      </a:accent4>
      <a:accent5>
        <a:srgbClr val="C0AAAA"/>
      </a:accent5>
      <a:accent6>
        <a:srgbClr val="003973"/>
      </a:accent6>
      <a:hlink>
        <a:srgbClr val="008000"/>
      </a:hlink>
      <a:folHlink>
        <a:srgbClr val="6666FF"/>
      </a:folHlink>
    </a:clrScheme>
    <a:fontScheme name="Bridge in Fog">
      <a:majorFont>
        <a:latin typeface="Tahoma"/>
        <a:ea typeface="MS Pゴシック"/>
        <a:cs typeface="MS Pゴシック"/>
      </a:majorFont>
      <a:minorFont>
        <a:latin typeface="Tahoma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ridge in Fog 1">
        <a:dk1>
          <a:srgbClr val="3E3E5C"/>
        </a:dk1>
        <a:lt1>
          <a:srgbClr val="FFFFFF"/>
        </a:lt1>
        <a:dk2>
          <a:srgbClr val="39598D"/>
        </a:dk2>
        <a:lt2>
          <a:srgbClr val="FFFFFF"/>
        </a:lt2>
        <a:accent1>
          <a:srgbClr val="800000"/>
        </a:accent1>
        <a:accent2>
          <a:srgbClr val="004080"/>
        </a:accent2>
        <a:accent3>
          <a:srgbClr val="AEB5C5"/>
        </a:accent3>
        <a:accent4>
          <a:srgbClr val="DADADA"/>
        </a:accent4>
        <a:accent5>
          <a:srgbClr val="C0AAAA"/>
        </a:accent5>
        <a:accent6>
          <a:srgbClr val="003973"/>
        </a:accent6>
        <a:hlink>
          <a:srgbClr val="008000"/>
        </a:hlink>
        <a:folHlink>
          <a:srgbClr val="66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Gleam">
  <a:themeElements>
    <a:clrScheme name="Gleam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Gleam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leam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ight Fountain">
  <a:themeElements>
    <a:clrScheme name="Light Fountain 1">
      <a:dk1>
        <a:srgbClr val="003366"/>
      </a:dk1>
      <a:lt1>
        <a:srgbClr val="FFFF66"/>
      </a:lt1>
      <a:dk2>
        <a:srgbClr val="B9152F"/>
      </a:dk2>
      <a:lt2>
        <a:srgbClr val="FFFF66"/>
      </a:lt2>
      <a:accent1>
        <a:srgbClr val="3366CC"/>
      </a:accent1>
      <a:accent2>
        <a:srgbClr val="CA314F"/>
      </a:accent2>
      <a:accent3>
        <a:srgbClr val="D9AAAD"/>
      </a:accent3>
      <a:accent4>
        <a:srgbClr val="DADA56"/>
      </a:accent4>
      <a:accent5>
        <a:srgbClr val="ADB8E2"/>
      </a:accent5>
      <a:accent6>
        <a:srgbClr val="B72B47"/>
      </a:accent6>
      <a:hlink>
        <a:srgbClr val="66CCFF"/>
      </a:hlink>
      <a:folHlink>
        <a:srgbClr val="FFE701"/>
      </a:folHlink>
    </a:clrScheme>
    <a:fontScheme name="Light Fountai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Light Fountain 1">
        <a:dk1>
          <a:srgbClr val="003366"/>
        </a:dk1>
        <a:lt1>
          <a:srgbClr val="FFFF66"/>
        </a:lt1>
        <a:dk2>
          <a:srgbClr val="B9152F"/>
        </a:dk2>
        <a:lt2>
          <a:srgbClr val="FFFF66"/>
        </a:lt2>
        <a:accent1>
          <a:srgbClr val="3366CC"/>
        </a:accent1>
        <a:accent2>
          <a:srgbClr val="CA314F"/>
        </a:accent2>
        <a:accent3>
          <a:srgbClr val="D9AAAD"/>
        </a:accent3>
        <a:accent4>
          <a:srgbClr val="DADA56"/>
        </a:accent4>
        <a:accent5>
          <a:srgbClr val="ADB8E2"/>
        </a:accent5>
        <a:accent6>
          <a:srgbClr val="B72B47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2004:Templates:Presentations:Designs:Light Fountain</Template>
  <TotalTime>19244</TotalTime>
  <Pages>1</Pages>
  <Words>1622</Words>
  <Application>Microsoft Macintosh PowerPoint</Application>
  <PresentationFormat>On-screen Show (4:3)</PresentationFormat>
  <Paragraphs>407</Paragraphs>
  <Slides>70</Slides>
  <Notes>53</Notes>
  <HiddenSlides>0</HiddenSlides>
  <MMClips>0</MMClips>
  <ScaleCrop>false</ScaleCrop>
  <HeadingPairs>
    <vt:vector size="6" baseType="variant">
      <vt:variant>
        <vt:lpstr>Theme</vt:lpstr>
      </vt:variant>
      <vt:variant>
        <vt:i4>27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98" baseType="lpstr">
      <vt:lpstr>Candybar</vt:lpstr>
      <vt:lpstr>1_Default Design</vt:lpstr>
      <vt:lpstr>Blank Presentation</vt:lpstr>
      <vt:lpstr>Crumple</vt:lpstr>
      <vt:lpstr>Bridge in Fog</vt:lpstr>
      <vt:lpstr>Bold Stripes</vt:lpstr>
      <vt:lpstr>Gleam</vt:lpstr>
      <vt:lpstr>Light Fountain</vt:lpstr>
      <vt:lpstr>3_Blank Presentation</vt:lpstr>
      <vt:lpstr>5_Default Design</vt:lpstr>
      <vt:lpstr>4_Default Design</vt:lpstr>
      <vt:lpstr>1_Bold Stripes</vt:lpstr>
      <vt:lpstr>Beach</vt:lpstr>
      <vt:lpstr>1_Calm</vt:lpstr>
      <vt:lpstr>Default Design</vt:lpstr>
      <vt:lpstr>Clipboard</vt:lpstr>
      <vt:lpstr>5_Blank Presentation</vt:lpstr>
      <vt:lpstr>Blue Horizon</vt:lpstr>
      <vt:lpstr>3_Default Design</vt:lpstr>
      <vt:lpstr>2_Default Design</vt:lpstr>
      <vt:lpstr>7_Blank Presentation</vt:lpstr>
      <vt:lpstr>Cascade</vt:lpstr>
      <vt:lpstr>6_Blank Presentation</vt:lpstr>
      <vt:lpstr>6_Default Design</vt:lpstr>
      <vt:lpstr>6_Beam</vt:lpstr>
      <vt:lpstr>7_Default Design</vt:lpstr>
      <vt:lpstr>8_Blank Presentation</vt:lpstr>
      <vt:lpstr>Document</vt:lpstr>
      <vt:lpstr>Homiletik: Die Kunst der biblischen Auslegung</vt:lpstr>
      <vt:lpstr>Unsere drei Söhne</vt:lpstr>
      <vt:lpstr>Kurt arbeitet  in IT</vt:lpstr>
      <vt:lpstr>Die Familie Griffith Sept 2014</vt:lpstr>
      <vt:lpstr>Die Familie Griffith Mai 2015</vt:lpstr>
      <vt:lpstr>Stephen ist Pilot bei Horizon Air, Boise, Idaho</vt:lpstr>
      <vt:lpstr>Über Seattle</vt:lpstr>
      <vt:lpstr>Mit Stephen fliegen über 70 Passagiere</vt:lpstr>
      <vt:lpstr>Cara &amp; Kurt   •   Katie &amp; Stephen</vt:lpstr>
      <vt:lpstr>John an der Biola University</vt:lpstr>
      <vt:lpstr>John at Biola University</vt:lpstr>
      <vt:lpstr>John bei World Vision</vt:lpstr>
      <vt:lpstr>Unser Missionswerk</vt:lpstr>
      <vt:lpstr>SINGAPORE BIBLE COLLEGE</vt:lpstr>
      <vt:lpstr>SBC Fächer die ich Unterrichte</vt:lpstr>
      <vt:lpstr>Our People</vt:lpstr>
      <vt:lpstr>Crossroads-Leute Juli 2015</vt:lpstr>
      <vt:lpstr>www.cicfamily.com</vt:lpstr>
      <vt:lpstr>Die Kraft des Wort Gottes (Jes. 55:8-9 HFA)</vt:lpstr>
      <vt:lpstr>Die Kraft des Wort Gottes (Jes. 55:10a HFA)</vt:lpstr>
      <vt:lpstr>Die Kraft des Wort Gottes (Jes. 55:10b HFA)</vt:lpstr>
      <vt:lpstr>Die Kraft des Wort Gottes (Jes. 55:11 HFA)</vt:lpstr>
      <vt:lpstr>PowerPoint Presentation</vt:lpstr>
      <vt:lpstr>Kursbeschreibung</vt:lpstr>
      <vt:lpstr>Kursziele</vt:lpstr>
      <vt:lpstr>Vier Ziele: Die Predigt ist…</vt:lpstr>
      <vt:lpstr>Dr. Rick &amp; Dr. Ramesh Richard</vt:lpstr>
      <vt:lpstr>Kursvoraussetzungen</vt:lpstr>
      <vt:lpstr>Deine erste Lektüren-aufgabe</vt:lpstr>
      <vt:lpstr>Bordens Grundlagen</vt:lpstr>
      <vt:lpstr>SBC Kursvoraussetzungen</vt:lpstr>
      <vt:lpstr>Zeigen wir anderen auch wie man predigt!</vt:lpstr>
      <vt:lpstr>Unterrichtsdienst 1997-2015</vt:lpstr>
      <vt:lpstr>Homiletiklink auf BibleStudyDownloads.org</vt:lpstr>
      <vt:lpstr>biblestudydownloads.com</vt:lpstr>
      <vt:lpstr>OT Sermons PPT</vt:lpstr>
      <vt:lpstr>Homiletics PPT</vt:lpstr>
      <vt:lpstr>Chinese Homiletics PPT</vt:lpstr>
      <vt:lpstr>Indonesian Homiletics PPT</vt:lpstr>
      <vt:lpstr>Tagalog Homiletics PPT</vt:lpstr>
      <vt:lpstr>Tangkhul Homiletics PPT</vt:lpstr>
      <vt:lpstr>Thai Homiletics PPT</vt:lpstr>
      <vt:lpstr>Vietnamese Homiletics PPT</vt:lpstr>
      <vt:lpstr>English HSB PPT</vt:lpstr>
      <vt:lpstr>Chinese HSB PPT</vt:lpstr>
      <vt:lpstr>Homiletikprojekt: Anmeldeliste</vt:lpstr>
      <vt:lpstr>PowerPoint Presentation</vt:lpstr>
      <vt:lpstr>Die 12 schriftlichen Aufgaben</vt:lpstr>
      <vt:lpstr>Weshalb dein Zeugnis mit anderen teilen?</vt:lpstr>
      <vt:lpstr>Zeugnisablauf</vt:lpstr>
      <vt:lpstr>Testimony Grade Sheet</vt:lpstr>
      <vt:lpstr>Unsere zwei Fachgruppen</vt:lpstr>
      <vt:lpstr>PowerPoint Presentation</vt:lpstr>
      <vt:lpstr>Redeverlauf</vt:lpstr>
      <vt:lpstr>Rede-Bewertungsblatt</vt:lpstr>
      <vt:lpstr>Deine zwei Predigten</vt:lpstr>
      <vt:lpstr>SBC Redner &amp; Auswerter 2015 </vt:lpstr>
      <vt:lpstr>Verse für das Predigen eines Briefes (15 Min.)</vt:lpstr>
      <vt:lpstr>PowerPoint Presentation</vt:lpstr>
      <vt:lpstr>PowerPoint Presentation</vt:lpstr>
      <vt:lpstr>PowerPoint Presentation</vt:lpstr>
      <vt:lpstr>PowerPoint Presentation</vt:lpstr>
      <vt:lpstr>Wenn du nicht gut predigst, werden selbst die Steine ausrufen!</vt:lpstr>
      <vt:lpstr>Bitte reiche Folgendes für beide 15 Min.-Predigten ein:</vt:lpstr>
      <vt:lpstr>Im Nebel verloren wegen der Aufgabe?   Frag um Rat!</vt:lpstr>
      <vt:lpstr>Bitte schreib deine Aufgaben auf dem Computer</vt:lpstr>
      <vt:lpstr>Weiteres</vt:lpstr>
      <vt:lpstr>PowerPoint Presentation</vt:lpstr>
      <vt:lpstr>PowerPoint Presentation</vt:lpstr>
      <vt:lpstr>Homiletiklink auf BibleStudyDownloads.org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Dr. Rick Griffith</dc:creator>
  <cp:keywords/>
  <dc:description/>
  <cp:lastModifiedBy>Rick Griffith</cp:lastModifiedBy>
  <cp:revision>502</cp:revision>
  <cp:lastPrinted>2000-03-23T06:37:09Z</cp:lastPrinted>
  <dcterms:created xsi:type="dcterms:W3CDTF">2009-03-16T03:42:55Z</dcterms:created>
  <dcterms:modified xsi:type="dcterms:W3CDTF">2018-09-05T16:01:25Z</dcterms:modified>
</cp:coreProperties>
</file>